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4085" r:id="rId2"/>
    <p:sldMasterId id="2147484086" r:id="rId3"/>
    <p:sldMasterId id="2147484087" r:id="rId4"/>
    <p:sldMasterId id="2147484088" r:id="rId5"/>
    <p:sldMasterId id="2147484091" r:id="rId6"/>
    <p:sldMasterId id="2147484092" r:id="rId7"/>
    <p:sldMasterId id="2147484093" r:id="rId8"/>
    <p:sldMasterId id="2147484094" r:id="rId9"/>
    <p:sldMasterId id="2147484095" r:id="rId10"/>
  </p:sldMasterIdLst>
  <p:notesMasterIdLst>
    <p:notesMasterId r:id="rId19"/>
  </p:notesMasterIdLst>
  <p:sldIdLst>
    <p:sldId id="256" r:id="rId11"/>
    <p:sldId id="485" r:id="rId12"/>
    <p:sldId id="471" r:id="rId13"/>
    <p:sldId id="479" r:id="rId14"/>
    <p:sldId id="482" r:id="rId15"/>
    <p:sldId id="483" r:id="rId16"/>
    <p:sldId id="484" r:id="rId17"/>
    <p:sldId id="327" r:id="rId18"/>
  </p:sldIdLst>
  <p:sldSz cx="12187238" cy="6858000"/>
  <p:notesSz cx="6797675" cy="992822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2">
          <p15:clr>
            <a:srgbClr val="A4A3A4"/>
          </p15:clr>
        </p15:guide>
        <p15:guide id="2" pos="38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A21506"/>
    <a:srgbClr val="BFBFBF"/>
    <a:srgbClr val="0066CC"/>
    <a:srgbClr val="3333FF"/>
    <a:srgbClr val="000099"/>
    <a:srgbClr val="0033CC"/>
    <a:srgbClr val="006600"/>
    <a:srgbClr val="CCFFFF"/>
    <a:srgbClr val="E5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62" autoAdjust="0"/>
  </p:normalViewPr>
  <p:slideViewPr>
    <p:cSldViewPr>
      <p:cViewPr varScale="1">
        <p:scale>
          <a:sx n="81" d="100"/>
          <a:sy n="81" d="100"/>
        </p:scale>
        <p:origin x="96" y="582"/>
      </p:cViewPr>
      <p:guideLst>
        <p:guide orient="horz" pos="2132"/>
        <p:guide pos="38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41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315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0"/>
            <a:ext cx="2945659" cy="49641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2D661FB-52DD-459E-BFAC-387EAB0E211A}" type="datetimeFigureOut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60420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13317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3318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090"/>
            <a:ext cx="2945659" cy="49641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319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30090"/>
            <a:ext cx="2945659" cy="49641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2B6E6B2-0F5B-4830-B3E9-9B2BC5179E7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9846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58438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2963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89EE5-100B-4EB5-86DE-E2588165E9F6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920A0-9D2C-4B77-BBAA-CDB0E151A341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58438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2963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631DD-9B04-47F0-94B3-2969068B026F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80D7E-564D-43A2-9656-B79131330C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5E7AD-1F05-43DE-B8DA-E03B90F351A4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E816F-5948-4CCB-92B1-6117317909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025" y="4406900"/>
            <a:ext cx="103600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025" y="2906713"/>
            <a:ext cx="103600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6B9D4-37F5-4ECB-9258-332324288CC4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8E186-8EAA-4F43-8812-2E03BEBCE8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070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69025" y="1600200"/>
            <a:ext cx="54086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0C430-DF86-443A-BF45-56C8E2213DAA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EFB01-759C-4743-ABD3-21F2465CE7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48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4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125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125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D4119-80F3-48C5-87A2-31755C3205F9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892BF-82A9-485D-8AF5-1EFF6BBDF30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E3971-B98B-4038-B860-93572B8E649E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474DE-26D7-44D6-A73B-8B1D90B2E47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19DAA-7013-4401-BDF6-1B10034E936A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7644C-09D8-485F-AEC5-603A840087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00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4088" y="273050"/>
            <a:ext cx="68135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00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198EF-BB73-4E28-9521-75BE0C71D6FE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3C97D-3E31-48DC-A961-54E2EAEB96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20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20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20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0686D-FBCC-4E2D-89DA-CB41FBA299C7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90F5B-FD7A-429B-ACB3-397D9611F12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E8265-05F5-4249-B014-C9EC19BD0B1C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8332C-BEBB-495F-9385-BDF5FC13ED4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6025" y="274638"/>
            <a:ext cx="2741613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4025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C146E-02A3-4A3A-9B2F-9358972FC9F5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6025" y="274638"/>
            <a:ext cx="2741613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4025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DCACD-F891-49BD-A8C7-3DE245A3E890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58EE6-773C-4CD3-BFDB-BE5E08DFF8B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58438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2963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20425-A50F-410C-95E8-93A955113B76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	</a:t>
            </a:r>
            <a:fld id="{538D994A-3CFD-4A9E-BA6B-D9376FDADD4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7BF1B-36EF-4681-BE1C-DE2E14733E13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	</a:t>
            </a:r>
            <a:fld id="{381FFC8B-B000-474A-8C7E-3D7F2260235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025" y="4406900"/>
            <a:ext cx="103600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025" y="2906713"/>
            <a:ext cx="103600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494D0-C658-4624-AB36-D287051AC5AB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	</a:t>
            </a:r>
            <a:fld id="{416A2865-A01A-486D-83BE-DAB608FCE34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070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69025" y="1600200"/>
            <a:ext cx="54086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47812-FC74-4BC5-A4B1-A1F30905A5AA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	</a:t>
            </a:r>
            <a:fld id="{BD6DE92B-3EE4-40B0-B628-41B25A07219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48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4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125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125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33747-BA5E-4F75-A831-99D65A9C3B2A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	</a:t>
            </a:r>
            <a:fld id="{A34349B2-E1DB-460E-AECA-52E710286CF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124F0-4375-4AB8-90F1-403257369AD6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	</a:t>
            </a:r>
            <a:fld id="{0F57A7B5-7A46-4E90-9E7A-44BE5521A7D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EFFEF-5F22-489C-BC57-63EE51360A7F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	</a:t>
            </a:r>
            <a:fld id="{F4E36E0E-6646-4401-9827-DC64A1F9C97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00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4088" y="273050"/>
            <a:ext cx="68135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00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9ACFD-1A48-4A56-8154-4529DCCC6F56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	</a:t>
            </a:r>
            <a:fld id="{E09EB1EF-D643-4C47-856C-0D87E3AD299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5F7E4-0E11-4387-97E0-E99DB5319820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20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20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20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50C6A-312A-4BDE-A4C3-2C2C8D41A66E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	</a:t>
            </a:r>
            <a:fld id="{01812D29-94EC-4B55-BB91-DD7C0D948EF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F2A84-A47F-4AE2-AC0F-E543ED7F25A0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	</a:t>
            </a:r>
            <a:fld id="{FF344AC2-F1EE-4D89-BDA5-A40A6BE6DD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6025" y="274638"/>
            <a:ext cx="2741613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4025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A0D8C-8D51-4868-9B0C-BC2063C3CBB9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	</a:t>
            </a:r>
            <a:fld id="{4B2A1C43-CCA1-4E93-ADF2-43EDC053AD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58438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2963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32713-DF37-4BF0-847F-FF26C2B31B23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78A55-E2CA-4863-9533-CB6D9D5837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B6B2D-5768-4C41-9D6F-D1F255204E66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ED7F2-F455-4392-8656-FED72094D0F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025" y="4406900"/>
            <a:ext cx="103600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025" y="2906713"/>
            <a:ext cx="103600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6E2AA-AB73-4294-893F-77F46A01000A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2162F-2B09-492E-834E-EF595CBEFF6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070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69025" y="1600200"/>
            <a:ext cx="54086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2F160-A542-402E-A9F1-EBE627892C5C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3E754-A7D6-4461-AAA5-AF0991B207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48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4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125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125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C858E-A4B9-41B9-A9BB-7756D4422FD0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23EE2-CAE4-4D67-862A-17791009579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4616B-DFBF-407D-A0CA-2D4EC5F36078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669CE-F774-4C08-9E8E-9895EE39D8C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CF536-C127-4112-9C52-C3AC1A38A99D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0D9D0-1C3C-4597-8B1A-C229C393289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025" y="4406900"/>
            <a:ext cx="103600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025" y="2906713"/>
            <a:ext cx="103600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A9556-F113-4541-A7F0-9ABCC03AFABA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00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4088" y="273050"/>
            <a:ext cx="68135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00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D9B00-66C6-41B1-9091-B47298D7506B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F0658-C2AF-44D9-856C-429944187E7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20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20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20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BC0F7-3AA2-4C91-8239-B09AA5635B85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57B5F-4314-4742-B3D0-64F108ACDC9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7026E-7AAF-4B13-A82E-6730F8460E63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F2267-78B5-4A1E-9A05-42EDCA6DE1A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6025" y="274638"/>
            <a:ext cx="2741613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4025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A210A-2B68-454E-B947-BCA8956168D4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5F013-76B7-40A0-84E0-1A07C95D72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58438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2963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EEABD-CB9C-4584-BF2E-278F2DA891C6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D432-9331-449D-9EF2-CB1CFEB387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78FC5-51FF-4943-B020-37D52A14C5D2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01A6A-36C7-433D-ABF4-202C9A0A45F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025" y="4406900"/>
            <a:ext cx="103600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025" y="2906713"/>
            <a:ext cx="103600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D0D10-0783-42EE-855D-C7877CF7715C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D9214-9F7F-4D07-954C-5A59C243217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070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69025" y="1600200"/>
            <a:ext cx="54086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7CD1C-FEF4-42E1-BC8C-79591C38224B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8784B-73B1-41C6-821B-7F5302762D1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48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4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125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125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4E6CC-6273-4836-8480-C346D13ED05F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55B64-F5CE-4610-9AA4-6971182362F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FDBC8-7A23-44EA-86F5-8215E6D88914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E9451-3FC9-4A3D-A35C-801A29CFEA6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070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69025" y="1600200"/>
            <a:ext cx="54086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497B6-48B9-4F8A-BFD3-1987EA4F320B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540D5-FF1F-4DA0-A4EF-7FF4BF129A55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7EECC-D2D9-474C-8E1B-57B36D00C9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00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4088" y="273050"/>
            <a:ext cx="68135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00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0228F-C137-4785-A7DC-13FC519CE809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DCD8F-CE73-4FFC-8111-1A5FDAE0A82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20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20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20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3F5C1-C98C-46CC-AC1F-3F53873F7FF2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5F274-A9F3-410B-86EB-8E2BA1A229E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7632B-0231-4D11-88D5-C3B745936694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D1D22-2342-46B4-9B06-79AAE83498A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6025" y="274638"/>
            <a:ext cx="2741613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4025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F99E9-F522-4F46-8074-AEC0EBD11DF8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54978-C608-43D1-90E9-A7C45D886CA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58438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2963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0619F-E26D-4B36-8F55-E1890429EAAE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26301-2B49-454C-B46A-1CCE98DD2D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49573-029F-4FAE-AE28-707A1F977C98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44675-E54C-468E-8555-217D7B12262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025" y="4406900"/>
            <a:ext cx="103600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025" y="2906713"/>
            <a:ext cx="103600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C2CB8-5887-4EE3-85C0-00E445A5FC4C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9D196-FA0B-45A9-A137-17804DAAAF6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070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69025" y="1600200"/>
            <a:ext cx="54086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01422-5814-4CA8-8336-8DB8C4ACDA19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09BD6-8800-40D0-9150-0046A74405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48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4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125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125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68954-7992-4DBC-B4E7-158E1F8A72D4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04663-C2C2-4315-90E0-DEB06D21D39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48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4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125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125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719C5-343B-4A69-BB7A-75C192EFAAFF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46870-73FC-46FA-B026-A35A8E9683B3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5E42B-E294-40B5-A74B-767CDA8134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B773E-203A-441D-B3FA-EB04F84E5C10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F9354-47EB-4632-AA5D-99B0A7CCA20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00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4088" y="273050"/>
            <a:ext cx="68135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00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2152E-9DBE-4EA2-998C-1EED17943DFB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F1D97-57C0-4639-A163-06D0A7E5A00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20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20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20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21C5A-6506-407F-9A70-FB57BD176000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EFD7C-0071-4591-B9C9-B2F8CBCB9D9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19A5B-8AD9-4922-91F7-C42AC3726643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88C8A-4F9B-4A48-AAF2-C80C12EC0C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6025" y="274638"/>
            <a:ext cx="2741613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4025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ADA44-EA11-491F-B9BB-A651681DD51D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37CC0-7B81-4DF3-A121-4868F1D9865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58438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2963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0AB81-2FDA-4CE2-ACFC-23EFCDBF223D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38D25-74FF-4F7C-8FF2-B335D890CB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687C1-7162-4A5D-A565-C20DA224D2D5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AFEFB-D745-4B37-A22E-37A54ABF43E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025" y="4406900"/>
            <a:ext cx="103600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025" y="2906713"/>
            <a:ext cx="103600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55A4B-5BCD-4B8C-8D38-917CEE449404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78691-D44D-4594-9C85-533609EC70F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070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69025" y="1600200"/>
            <a:ext cx="54086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B9118-274D-4155-A6DF-1C55594E28BF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A0E1D-DA03-4351-9625-01ABF33BED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49941-A5EB-4918-98B1-359EADA27375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48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4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125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125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8B715-89AA-44C7-AA1E-B17DE4AF26E6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D0058-2F81-4396-B944-C54F0F61E3F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B8F02-6860-4018-8AB8-DA1F1639A6F1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FC2BD-C1ED-4C03-AE50-4E20169E503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5B952-B80E-42ED-BEA9-F0D5C212FF7E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8C1EC-FD49-4543-837E-D84328045FC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00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4088" y="273050"/>
            <a:ext cx="68135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00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28DE1-0540-49DB-8DDB-B01F8BEFABF8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A3773-97F7-4D26-B03D-A16BF2E3E7D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20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20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20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1BFEB-A9D7-4B6D-A403-784CA2C37C2B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52033-3E12-4D38-AAE6-C6A9FF1DFA1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92FD1-F678-4E19-A4A7-CCA620446A36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B9A66-8F7F-47E2-AFCE-5EA13CD1051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6025" y="274638"/>
            <a:ext cx="2741613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4025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7D256-6FC1-4036-965D-5B16276FBA5F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2BFC4-F24C-44ED-ADA8-1976EE863D8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58438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2963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E6A5C-41A8-45BF-9781-141EED03AF67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86730-3CC4-4CC9-AC41-B652A89247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983EC-F59B-4A46-AE1D-EDC2A995CCA2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ACA73-4E48-4A14-B644-9EA91D611B1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025" y="4406900"/>
            <a:ext cx="103600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025" y="2906713"/>
            <a:ext cx="103600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CD70C-1BAF-45F9-9A10-C86898FFF516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C0EC6-D47A-4AF0-A5F9-7E7918B4CA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5B5FA-39A2-4CCD-A80B-8A6CC3D421AA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070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69025" y="1600200"/>
            <a:ext cx="54086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9B044-0183-4568-A3B2-EDA16F666C58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5746F-2978-4203-B7DE-E792FB42189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48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4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125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125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99A72-3A72-48E7-BFB0-766A7362E328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35422-A50F-4922-9DDE-A7C5ADF696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01248-BD26-40D4-9059-9C1762AD23C2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BA55F-57C9-43D6-A5E0-CC6C45891A0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883EA-2D2A-4C6E-93EB-44EDEEB67EAC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8BA81-0F39-424F-A1D4-517BA666BFD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00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4088" y="273050"/>
            <a:ext cx="68135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00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395D5-4DB6-4EB7-80F8-2F2ABA64BE14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8C6A5-B4ED-4269-8271-27E1DF37EDA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20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20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20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C8E41-93E0-4D29-9A60-DABB6025BBFE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D1B5A-5EBA-4084-A566-D2639C08175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3023E-87F1-4AB1-95E4-9389F6A75724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087A7-0B2B-4FF9-8A14-6DBB94A252C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6025" y="274638"/>
            <a:ext cx="2741613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4025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0D1C3-E18E-4307-A6B2-62960BBE69F7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61CE3-2D4C-4643-8687-105812CDD7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58438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2963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7A085-5A04-4509-BA9A-E252C93E815A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8346B-C4A4-496B-8B48-2DF8A49620A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393AE-5158-4B98-897B-10928936E1C4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86C33-7BB3-4DD5-B8E6-E207390964F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00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4088" y="273050"/>
            <a:ext cx="68135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00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245B1-1648-4FC4-AB29-A087A6492C58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025" y="4406900"/>
            <a:ext cx="103600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025" y="2906713"/>
            <a:ext cx="103600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7C905-9B23-4855-970B-8FED61E9B600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3A9D1-D702-4764-8885-88520838F1C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070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69025" y="1600200"/>
            <a:ext cx="54086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AA4D8-5D90-4EFF-88FD-6DE63EC9BEA3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6" name="页脚占位符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CE7AB-6F40-4C6D-8285-D53512EE2FC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48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4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125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125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0CB14-4B8E-44EC-A551-7E545631F827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8" name="页脚占位符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78D19-B349-48B8-9720-7A202DAA344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6CC85-E422-4A81-99DE-D95955825C15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4" name="页脚占位符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84522-A650-4959-B965-86ACAE768D6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5C667-A307-4875-9395-25629A0C835B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3" name="页脚占位符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28F0D-07C5-4C81-B313-AED7D48C5D8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00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4088" y="273050"/>
            <a:ext cx="68135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00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681C5-573D-4F44-9313-382C82C26020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6" name="页脚占位符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3D6AC-CF92-4784-8D5F-07580BE7477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20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20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20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1F67E-AB93-4C5F-B5FB-518A09473C28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6" name="页脚占位符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CC817-B05A-46CA-8C7A-678FE695AFD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801B1-7B39-42BD-81C2-F1622FE42DAC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7358D-C87F-4D29-A1C1-7EB48AF0BD8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6025" y="274638"/>
            <a:ext cx="2741613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4025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30D57-A9DE-4D94-B21F-5C64C3BCF4C8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19A7F-1565-4BE6-85BC-E31233DEC02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58438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2963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02ACE-563E-4346-8312-18A2390D9C16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25B94-A6C0-4AF2-B947-B1D8C845D4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20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20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20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023A0-DF57-47A5-850A-8309B356E380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ED509-DA6D-4E89-91E5-9D0982857718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D45E2-9F43-477E-BE52-F0824D1EA61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025" y="4406900"/>
            <a:ext cx="103600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025" y="2906713"/>
            <a:ext cx="103600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861F1-70E3-4A8F-8D76-98281D31EB6E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C06AA-9A82-4A17-9847-0CA24CDE69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070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69025" y="1600200"/>
            <a:ext cx="54086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C45A-A937-455A-BA4A-CCAB2EDB0C71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38E9B-C841-428D-B6ED-005CECD8E51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48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4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125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125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9D49B-097E-402E-A3A0-10158B2E6816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91A23-5C32-4B7F-BB04-63A5B9A6C5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D5762-7345-4999-A50F-4954900A0CD7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E6614-94BD-4FCF-831D-BC268E41A3A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DEDCE-8963-4EE6-9C21-43BC138C7761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3A068-B13C-4E68-A2F2-47DB64C6CC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00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4088" y="273050"/>
            <a:ext cx="68135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00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F10B0-98B3-4D2A-B879-2CD8C8F73ACD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F6704-67FF-412C-A32F-DC32544A39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20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20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20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53F26-2753-49D5-A23A-AA3FA97B39DD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B2BB2-1BEB-44CD-BA85-59266434DC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2814B-4C4C-422A-B6E8-08D21C9656FB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46977-D954-4A57-B7EF-0E2B2172C10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6025" y="274638"/>
            <a:ext cx="2741613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4025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B9DCA-3076-45F0-9C56-A10A5DC01A8E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0A416-7BC1-4089-894D-31E3BA754EA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68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6803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6350"/>
            <a:ext cx="2843213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7CC9AD9-B1BA-4144-8B7D-7F237C251D3F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4013" y="6356350"/>
            <a:ext cx="3859212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灯片编号占位符 5"/>
          <p:cNvSpPr txBox="1">
            <a:spLocks noChangeArrowheads="1"/>
          </p:cNvSpPr>
          <p:nvPr userDrawn="1"/>
        </p:nvSpPr>
        <p:spPr bwMode="auto">
          <a:xfrm>
            <a:off x="117475" y="115888"/>
            <a:ext cx="2843213" cy="365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fld id="{DF7A0E36-A9B9-45A0-95D7-6ADE6EBD8BB9}" type="slidenum">
              <a:rPr lang="zh-CN" altLang="en-US" smtClean="0">
                <a:solidFill>
                  <a:srgbClr val="7F7F7F"/>
                </a:solidFill>
              </a:rPr>
              <a:pPr eaLnBrk="1" hangingPunct="1">
                <a:defRPr/>
              </a:pPr>
              <a:t>‹#›</a:t>
            </a:fld>
            <a:endParaRPr lang="en-US" altLang="zh-CN" smtClean="0">
              <a:solidFill>
                <a:srgbClr val="7F7F7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30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02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7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4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灯片编号占位符 5"/>
          <p:cNvSpPr txBox="1">
            <a:spLocks noChangeArrowheads="1"/>
          </p:cNvSpPr>
          <p:nvPr userDrawn="1"/>
        </p:nvSpPr>
        <p:spPr bwMode="auto">
          <a:xfrm>
            <a:off x="9344025" y="6357938"/>
            <a:ext cx="2843213" cy="365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rgbClr val="7F7F7F"/>
                </a:solidFill>
              </a:rPr>
              <a:t>	</a:t>
            </a:r>
            <a:fld id="{00BA409F-D7A5-4298-BD10-04322CDC78D4}" type="slidenum">
              <a:rPr lang="zh-CN" altLang="en-US" smtClean="0">
                <a:solidFill>
                  <a:srgbClr val="7F7F7F"/>
                </a:solidFill>
              </a:rPr>
              <a:pPr eaLnBrk="1" hangingPunct="1">
                <a:defRPr/>
              </a:pPr>
              <a:t>‹#›</a:t>
            </a:fld>
            <a:endParaRPr lang="en-US" altLang="zh-CN" smtClean="0">
              <a:solidFill>
                <a:srgbClr val="7F7F7F"/>
              </a:solidFill>
            </a:endParaRPr>
          </a:p>
        </p:txBody>
      </p:sp>
      <p:sp>
        <p:nvSpPr>
          <p:cNvPr id="10243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68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4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6803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2293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6350"/>
            <a:ext cx="2843213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E61A2DA-5327-4231-A781-554F9312C141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12294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4013" y="6356350"/>
            <a:ext cx="3859212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2295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9713" y="115888"/>
            <a:ext cx="2843212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6F56336-F641-4C4A-BC89-57296AE86FC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5" r:id="rId1"/>
    <p:sldLayoutId id="2147484196" r:id="rId2"/>
    <p:sldLayoutId id="2147484197" r:id="rId3"/>
    <p:sldLayoutId id="2147484198" r:id="rId4"/>
    <p:sldLayoutId id="2147484199" r:id="rId5"/>
    <p:sldLayoutId id="2147484200" r:id="rId6"/>
    <p:sldLayoutId id="2147484201" r:id="rId7"/>
    <p:sldLayoutId id="2147484202" r:id="rId8"/>
    <p:sldLayoutId id="2147484203" r:id="rId9"/>
    <p:sldLayoutId id="2147484204" r:id="rId10"/>
    <p:sldLayoutId id="21474842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30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02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7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4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灯片编号占位符 5"/>
          <p:cNvSpPr txBox="1">
            <a:spLocks noChangeArrowheads="1"/>
          </p:cNvSpPr>
          <p:nvPr userDrawn="1"/>
        </p:nvSpPr>
        <p:spPr bwMode="auto">
          <a:xfrm>
            <a:off x="9344025" y="6357938"/>
            <a:ext cx="2843213" cy="365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rgbClr val="7F7F7F"/>
                </a:solidFill>
              </a:rPr>
              <a:t>	</a:t>
            </a:r>
            <a:fld id="{58C3FFDB-5019-4325-A64E-AE1DC8FE02BC}" type="slidenum">
              <a:rPr lang="zh-CN" altLang="en-US" smtClean="0">
                <a:solidFill>
                  <a:srgbClr val="7F7F7F"/>
                </a:solidFill>
              </a:rPr>
              <a:pPr eaLnBrk="1" hangingPunct="1">
                <a:defRPr/>
              </a:pPr>
              <a:t>‹#›</a:t>
            </a:fld>
            <a:endParaRPr lang="en-US" altLang="zh-CN" smtClean="0">
              <a:solidFill>
                <a:srgbClr val="7F7F7F"/>
              </a:solidFill>
            </a:endParaRPr>
          </a:p>
        </p:txBody>
      </p:sp>
      <p:sp>
        <p:nvSpPr>
          <p:cNvPr id="2051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68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2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6803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3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6350"/>
            <a:ext cx="2843213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D176D6-B11C-42D6-B8DD-1DDE8FB2C331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2054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4013" y="6356350"/>
            <a:ext cx="3859212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4025" y="6357938"/>
            <a:ext cx="2843213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/>
              <a:t>	</a:t>
            </a:r>
            <a:fld id="{5930855E-C846-4A4F-9C7E-B789EB4F713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30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02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7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4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灯片编号占位符 5"/>
          <p:cNvSpPr txBox="1">
            <a:spLocks noChangeArrowheads="1"/>
          </p:cNvSpPr>
          <p:nvPr userDrawn="1"/>
        </p:nvSpPr>
        <p:spPr bwMode="auto">
          <a:xfrm>
            <a:off x="9344025" y="6357938"/>
            <a:ext cx="2843213" cy="365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rgbClr val="7F7F7F"/>
                </a:solidFill>
              </a:rPr>
              <a:t>	</a:t>
            </a:r>
            <a:fld id="{32B503A1-7569-48B7-A375-856BF46C8039}" type="slidenum">
              <a:rPr lang="zh-CN" altLang="en-US" smtClean="0">
                <a:solidFill>
                  <a:srgbClr val="7F7F7F"/>
                </a:solidFill>
              </a:rPr>
              <a:pPr eaLnBrk="1" hangingPunct="1">
                <a:defRPr/>
              </a:pPr>
              <a:t>‹#›</a:t>
            </a:fld>
            <a:endParaRPr lang="en-US" altLang="zh-CN" smtClean="0">
              <a:solidFill>
                <a:srgbClr val="7F7F7F"/>
              </a:solidFill>
            </a:endParaRPr>
          </a:p>
        </p:txBody>
      </p:sp>
      <p:sp>
        <p:nvSpPr>
          <p:cNvPr id="3075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68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6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6803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7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6350"/>
            <a:ext cx="2843213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E3369F6-D1B0-445E-83A8-6DAC41CE3348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3078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4013" y="6356350"/>
            <a:ext cx="3859212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9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9713" y="115888"/>
            <a:ext cx="2843212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479A5C4-55F6-4E9E-B265-EBBEF988D6F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19" r:id="rId2"/>
    <p:sldLayoutId id="2147484120" r:id="rId3"/>
    <p:sldLayoutId id="2147484121" r:id="rId4"/>
    <p:sldLayoutId id="2147484122" r:id="rId5"/>
    <p:sldLayoutId id="2147484123" r:id="rId6"/>
    <p:sldLayoutId id="2147484124" r:id="rId7"/>
    <p:sldLayoutId id="2147484125" r:id="rId8"/>
    <p:sldLayoutId id="2147484126" r:id="rId9"/>
    <p:sldLayoutId id="2147484127" r:id="rId10"/>
    <p:sldLayoutId id="21474841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30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02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7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4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灯片编号占位符 5"/>
          <p:cNvSpPr txBox="1">
            <a:spLocks noChangeArrowheads="1"/>
          </p:cNvSpPr>
          <p:nvPr userDrawn="1"/>
        </p:nvSpPr>
        <p:spPr bwMode="auto">
          <a:xfrm>
            <a:off x="9344025" y="6357938"/>
            <a:ext cx="2843213" cy="365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rgbClr val="7F7F7F"/>
                </a:solidFill>
              </a:rPr>
              <a:t>	</a:t>
            </a:r>
            <a:fld id="{F169345A-CDE5-45A3-8C98-AB35D5D43465}" type="slidenum">
              <a:rPr lang="zh-CN" altLang="en-US" smtClean="0">
                <a:solidFill>
                  <a:srgbClr val="7F7F7F"/>
                </a:solidFill>
              </a:rPr>
              <a:pPr eaLnBrk="1" hangingPunct="1">
                <a:defRPr/>
              </a:pPr>
              <a:t>‹#›</a:t>
            </a:fld>
            <a:endParaRPr lang="en-US" altLang="zh-CN" smtClean="0">
              <a:solidFill>
                <a:srgbClr val="7F7F7F"/>
              </a:solidFill>
            </a:endParaRPr>
          </a:p>
        </p:txBody>
      </p:sp>
      <p:sp>
        <p:nvSpPr>
          <p:cNvPr id="4099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68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0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6803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1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6350"/>
            <a:ext cx="2843213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0EA344F-AA8C-4D62-85C4-9B2C392E7E84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4102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4013" y="6356350"/>
            <a:ext cx="3859212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103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9713" y="115888"/>
            <a:ext cx="2843212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A92997E-159C-4275-BCB6-908DAFA90D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30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02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7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4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灯片编号占位符 5"/>
          <p:cNvSpPr txBox="1">
            <a:spLocks noChangeArrowheads="1"/>
          </p:cNvSpPr>
          <p:nvPr userDrawn="1"/>
        </p:nvSpPr>
        <p:spPr bwMode="auto">
          <a:xfrm>
            <a:off x="9344025" y="6357938"/>
            <a:ext cx="2843213" cy="365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rgbClr val="7F7F7F"/>
                </a:solidFill>
              </a:rPr>
              <a:t>	</a:t>
            </a:r>
            <a:fld id="{FA34EF7A-B700-4CD1-BDA8-9A41CD1621F8}" type="slidenum">
              <a:rPr lang="zh-CN" altLang="en-US" smtClean="0">
                <a:solidFill>
                  <a:srgbClr val="7F7F7F"/>
                </a:solidFill>
              </a:rPr>
              <a:pPr eaLnBrk="1" hangingPunct="1">
                <a:defRPr/>
              </a:pPr>
              <a:t>‹#›</a:t>
            </a:fld>
            <a:endParaRPr lang="en-US" altLang="zh-CN" smtClean="0">
              <a:solidFill>
                <a:srgbClr val="7F7F7F"/>
              </a:solidFill>
            </a:endParaRPr>
          </a:p>
        </p:txBody>
      </p:sp>
      <p:sp>
        <p:nvSpPr>
          <p:cNvPr id="5123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68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24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6803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125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6350"/>
            <a:ext cx="2843213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EA04EED-4BCE-4575-8DD6-1856754DE8C1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5126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4013" y="6356350"/>
            <a:ext cx="3859212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127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9713" y="115888"/>
            <a:ext cx="2843212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99AFAD0-7FA2-48E6-BD57-4CE2C7C59DC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41" r:id="rId2"/>
    <p:sldLayoutId id="2147484142" r:id="rId3"/>
    <p:sldLayoutId id="2147484143" r:id="rId4"/>
    <p:sldLayoutId id="2147484144" r:id="rId5"/>
    <p:sldLayoutId id="2147484145" r:id="rId6"/>
    <p:sldLayoutId id="2147484146" r:id="rId7"/>
    <p:sldLayoutId id="2147484147" r:id="rId8"/>
    <p:sldLayoutId id="2147484148" r:id="rId9"/>
    <p:sldLayoutId id="2147484149" r:id="rId10"/>
    <p:sldLayoutId id="21474841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30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02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7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4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灯片编号占位符 5"/>
          <p:cNvSpPr txBox="1">
            <a:spLocks noChangeArrowheads="1"/>
          </p:cNvSpPr>
          <p:nvPr userDrawn="1"/>
        </p:nvSpPr>
        <p:spPr bwMode="auto">
          <a:xfrm>
            <a:off x="9344025" y="6357938"/>
            <a:ext cx="2843213" cy="365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rgbClr val="7F7F7F"/>
                </a:solidFill>
              </a:rPr>
              <a:t>	</a:t>
            </a:r>
            <a:fld id="{AA4971F3-BBBE-48E7-B2AD-3F869F350EBE}" type="slidenum">
              <a:rPr lang="zh-CN" altLang="en-US" smtClean="0">
                <a:solidFill>
                  <a:srgbClr val="7F7F7F"/>
                </a:solidFill>
              </a:rPr>
              <a:pPr eaLnBrk="1" hangingPunct="1">
                <a:defRPr/>
              </a:pPr>
              <a:t>‹#›</a:t>
            </a:fld>
            <a:endParaRPr lang="en-US" altLang="zh-CN" smtClean="0">
              <a:solidFill>
                <a:srgbClr val="7F7F7F"/>
              </a:solidFill>
            </a:endParaRPr>
          </a:p>
        </p:txBody>
      </p:sp>
      <p:sp>
        <p:nvSpPr>
          <p:cNvPr id="6147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68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48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6803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197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6350"/>
            <a:ext cx="2843213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50B3EF-5098-42DA-BB59-1A9DF9AB8FBF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8198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4013" y="6356350"/>
            <a:ext cx="3859212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199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9713" y="115888"/>
            <a:ext cx="2843212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3866620-FF0C-4046-866B-E5F85B2DD77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1" r:id="rId1"/>
    <p:sldLayoutId id="2147484152" r:id="rId2"/>
    <p:sldLayoutId id="2147484153" r:id="rId3"/>
    <p:sldLayoutId id="2147484154" r:id="rId4"/>
    <p:sldLayoutId id="2147484155" r:id="rId5"/>
    <p:sldLayoutId id="2147484156" r:id="rId6"/>
    <p:sldLayoutId id="2147484157" r:id="rId7"/>
    <p:sldLayoutId id="2147484158" r:id="rId8"/>
    <p:sldLayoutId id="2147484159" r:id="rId9"/>
    <p:sldLayoutId id="2147484160" r:id="rId10"/>
    <p:sldLayoutId id="21474841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30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02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7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4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灯片编号占位符 5"/>
          <p:cNvSpPr txBox="1">
            <a:spLocks noChangeArrowheads="1"/>
          </p:cNvSpPr>
          <p:nvPr userDrawn="1"/>
        </p:nvSpPr>
        <p:spPr bwMode="auto">
          <a:xfrm>
            <a:off x="9344025" y="6357938"/>
            <a:ext cx="2843213" cy="365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rgbClr val="7F7F7F"/>
                </a:solidFill>
              </a:rPr>
              <a:t>	</a:t>
            </a:r>
            <a:fld id="{857337A6-D3A0-4791-890F-10BF617184DA}" type="slidenum">
              <a:rPr lang="zh-CN" altLang="en-US" smtClean="0">
                <a:solidFill>
                  <a:srgbClr val="7F7F7F"/>
                </a:solidFill>
              </a:rPr>
              <a:pPr eaLnBrk="1" hangingPunct="1">
                <a:defRPr/>
              </a:pPr>
              <a:t>‹#›</a:t>
            </a:fld>
            <a:endParaRPr lang="en-US" altLang="zh-CN" smtClean="0">
              <a:solidFill>
                <a:srgbClr val="7F7F7F"/>
              </a:solidFill>
            </a:endParaRPr>
          </a:p>
        </p:txBody>
      </p:sp>
      <p:sp>
        <p:nvSpPr>
          <p:cNvPr id="7171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68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2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6803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221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6350"/>
            <a:ext cx="2843213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ADE90F-0B1A-416F-B610-B90ED412FDA4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9222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4013" y="6356350"/>
            <a:ext cx="3859212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223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9713" y="115888"/>
            <a:ext cx="2843212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F968FC7-BF27-4EC7-A25A-F0AE360D7D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64" r:id="rId3"/>
    <p:sldLayoutId id="2147484165" r:id="rId4"/>
    <p:sldLayoutId id="2147484166" r:id="rId5"/>
    <p:sldLayoutId id="2147484167" r:id="rId6"/>
    <p:sldLayoutId id="2147484168" r:id="rId7"/>
    <p:sldLayoutId id="2147484169" r:id="rId8"/>
    <p:sldLayoutId id="2147484170" r:id="rId9"/>
    <p:sldLayoutId id="2147484171" r:id="rId10"/>
    <p:sldLayoutId id="21474841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30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02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7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4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灯片编号占位符 5"/>
          <p:cNvSpPr txBox="1">
            <a:spLocks noChangeArrowheads="1"/>
          </p:cNvSpPr>
          <p:nvPr userDrawn="1"/>
        </p:nvSpPr>
        <p:spPr bwMode="auto">
          <a:xfrm>
            <a:off x="9344025" y="6357938"/>
            <a:ext cx="2843213" cy="365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rgbClr val="7F7F7F"/>
                </a:solidFill>
              </a:rPr>
              <a:t>	</a:t>
            </a:r>
            <a:fld id="{63A4A89B-563C-4792-ABFA-69E4864C5CA7}" type="slidenum">
              <a:rPr lang="zh-CN" altLang="en-US" smtClean="0">
                <a:solidFill>
                  <a:srgbClr val="7F7F7F"/>
                </a:solidFill>
              </a:rPr>
              <a:pPr eaLnBrk="1" hangingPunct="1">
                <a:defRPr/>
              </a:pPr>
              <a:t>‹#›</a:t>
            </a:fld>
            <a:endParaRPr lang="en-US" altLang="zh-CN" smtClean="0">
              <a:solidFill>
                <a:srgbClr val="7F7F7F"/>
              </a:solidFill>
            </a:endParaRPr>
          </a:p>
        </p:txBody>
      </p:sp>
      <p:sp>
        <p:nvSpPr>
          <p:cNvPr id="8195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68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196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6803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45" name="日期占位符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6350"/>
            <a:ext cx="2843213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6E9EDC-E8DB-42D0-A94D-078050F8D332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10246" name="页脚占位符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4013" y="6356350"/>
            <a:ext cx="3859212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47" name="灯片编号占位符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9713" y="115888"/>
            <a:ext cx="2843212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291D15A-AEB3-40A5-9B34-DB30D3A7E3D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  <p:sldLayoutId id="2147484175" r:id="rId3"/>
    <p:sldLayoutId id="2147484176" r:id="rId4"/>
    <p:sldLayoutId id="2147484177" r:id="rId5"/>
    <p:sldLayoutId id="2147484178" r:id="rId6"/>
    <p:sldLayoutId id="2147484179" r:id="rId7"/>
    <p:sldLayoutId id="2147484180" r:id="rId8"/>
    <p:sldLayoutId id="2147484181" r:id="rId9"/>
    <p:sldLayoutId id="2147484182" r:id="rId10"/>
    <p:sldLayoutId id="21474841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30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02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7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4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灯片编号占位符 5"/>
          <p:cNvSpPr txBox="1">
            <a:spLocks noChangeArrowheads="1"/>
          </p:cNvSpPr>
          <p:nvPr userDrawn="1"/>
        </p:nvSpPr>
        <p:spPr bwMode="auto">
          <a:xfrm>
            <a:off x="9344025" y="6357938"/>
            <a:ext cx="2843213" cy="365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rgbClr val="7F7F7F"/>
                </a:solidFill>
              </a:rPr>
              <a:t>	</a:t>
            </a:r>
            <a:fld id="{364D8A07-0C2C-4428-862A-64F3F68207FF}" type="slidenum">
              <a:rPr lang="zh-CN" altLang="en-US" smtClean="0">
                <a:solidFill>
                  <a:srgbClr val="7F7F7F"/>
                </a:solidFill>
              </a:rPr>
              <a:pPr eaLnBrk="1" hangingPunct="1">
                <a:defRPr/>
              </a:pPr>
              <a:t>‹#›</a:t>
            </a:fld>
            <a:endParaRPr lang="en-US" altLang="zh-CN" smtClean="0">
              <a:solidFill>
                <a:srgbClr val="7F7F7F"/>
              </a:solidFill>
            </a:endParaRPr>
          </a:p>
        </p:txBody>
      </p:sp>
      <p:sp>
        <p:nvSpPr>
          <p:cNvPr id="9219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68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0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6803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269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6350"/>
            <a:ext cx="2843213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259BF12-C678-4AE0-91C2-C3303D9F4826}" type="datetime1">
              <a:rPr lang="zh-CN" altLang="en-US"/>
              <a:pPr>
                <a:defRPr/>
              </a:pPr>
              <a:t>2019/12/5</a:t>
            </a:fld>
            <a:endParaRPr lang="en-US" altLang="zh-CN"/>
          </a:p>
        </p:txBody>
      </p:sp>
      <p:sp>
        <p:nvSpPr>
          <p:cNvPr id="11270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4013" y="6356350"/>
            <a:ext cx="3859212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271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9713" y="115888"/>
            <a:ext cx="2843212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1C5B369-85E8-4F76-A5E2-15B20761972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4" r:id="rId1"/>
    <p:sldLayoutId id="2147484185" r:id="rId2"/>
    <p:sldLayoutId id="2147484186" r:id="rId3"/>
    <p:sldLayoutId id="2147484187" r:id="rId4"/>
    <p:sldLayoutId id="2147484188" r:id="rId5"/>
    <p:sldLayoutId id="2147484189" r:id="rId6"/>
    <p:sldLayoutId id="2147484190" r:id="rId7"/>
    <p:sldLayoutId id="2147484191" r:id="rId8"/>
    <p:sldLayoutId id="2147484192" r:id="rId9"/>
    <p:sldLayoutId id="2147484193" r:id="rId10"/>
    <p:sldLayoutId id="21474841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30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02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7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4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m.sa/url?sa=i&amp;rct=j&amp;q=&amp;esrc=s&amp;source=images&amp;cd=&amp;cad=rja&amp;uact=8&amp;ved=0ahUKEwjDvouzg4TXAhUBiBoKHQQ8DXEQjRwIBw&amp;url=http://www.alyaum.com/article/3093683&amp;psig=AOvVaw1TSn1vv7BvsYq9IRvvGMeU&amp;ust=1508754703414066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5" Type="http://schemas.openxmlformats.org/officeDocument/2006/relationships/hyperlink" Target="mailto:Netcoftea@telecom.net.et" TargetMode="External"/><Relationship Id="rId4" Type="http://schemas.openxmlformats.org/officeDocument/2006/relationships/hyperlink" Target="http://www.zitf.org.z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www.newmuynakeity.uz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s18.com/news/india/kerala-gold-worth-rs-35-lakh-seized-from-passenger-715469.html" TargetMode="External"/><Relationship Id="rId7" Type="http://schemas.openxmlformats.org/officeDocument/2006/relationships/hyperlink" Target="http://saudi-arabia.gold-price-today.com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jpeg"/><Relationship Id="rId5" Type="http://schemas.openxmlformats.org/officeDocument/2006/relationships/hyperlink" Target="http://www.google.com.sa/url?sa=i&amp;rct=j&amp;q=&amp;esrc=s&amp;source=images&amp;cd=&amp;cad=rja&amp;uact=8&amp;ved=0ahUKEwj_7q34i4TXAhWBVRoKHT3QCHMQjRwIBw&amp;url=http://www.youm7.com/story/2017/6/15/%D8%B3%D8%B9%D8%B1-%D8%A7%D9%84%D8%B1%D9%8A%D8%A7%D9%84-%D8%A7%D9%84%D8%B3%D8%B9%D9%88%D8%AF%D9%89-%D8%A7%D9%84%D9%8A%D9%88%D9%85-%D8%A7%D9%84%D8%AE%D9%85%D9%8A%D8%B3-15-6-2017/3284958&amp;psig=AOvVaw3FnDAcx4PeNJXrT0Uv11F4&amp;ust=1508756886549250" TargetMode="Externa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292857" y="2708920"/>
            <a:ext cx="9649072" cy="1661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1" tIns="45716" rIns="91431" bIns="45716">
            <a:spAutoFit/>
          </a:bodyPr>
          <a:lstStyle/>
          <a:p>
            <a:pPr algn="ctr" rtl="1" eaLnBrk="1" hangingPunct="1"/>
            <a:r>
              <a:rPr lang="ar-SA" altLang="zh-CN" sz="3600" dirty="0" smtClean="0">
                <a:solidFill>
                  <a:srgbClr val="0066CC"/>
                </a:solidFill>
                <a:latin typeface="Arial Unicode MS" pitchFamily="34" charset="-122"/>
                <a:ea typeface="Arial Unicode MS" pitchFamily="34" charset="-122"/>
                <a:cs typeface="PT Bold Heading" panose="02010400000000000000" pitchFamily="2" charset="-78"/>
              </a:rPr>
              <a:t>نشرة الجنوب</a:t>
            </a:r>
          </a:p>
          <a:p>
            <a:pPr algn="ctr" rtl="1" eaLnBrk="1" hangingPunct="1">
              <a:lnSpc>
                <a:spcPct val="150000"/>
              </a:lnSpc>
            </a:pPr>
            <a:r>
              <a:rPr lang="ar-SA" altLang="zh-CN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Arial Unicode MS" pitchFamily="34" charset="-122"/>
              </a:rPr>
              <a:t>نشرة اسبوعية صادرة عن مركز المعلومات – الغرفة التجارية الصناعية بابها</a:t>
            </a:r>
          </a:p>
          <a:p>
            <a:pPr algn="ctr" rtl="1" eaLnBrk="1" hangingPunct="1">
              <a:lnSpc>
                <a:spcPct val="150000"/>
              </a:lnSpc>
            </a:pPr>
            <a:r>
              <a:rPr lang="ar-SA" altLang="zh-CN" sz="2000" b="1" dirty="0" smtClean="0">
                <a:solidFill>
                  <a:srgbClr val="0033CC"/>
                </a:solidFill>
                <a:latin typeface="+mn-lt"/>
                <a:ea typeface="Arial Unicode MS" pitchFamily="34" charset="-122"/>
              </a:rPr>
              <a:t>العدد رقم (737) بتاريخ 8 ربيع الثاني 1441هـ الموافق 5 ديسمبر  2019م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86107" y="194973"/>
            <a:ext cx="1555007" cy="77767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13516"/>
            <a:ext cx="12187237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2000" b="1" dirty="0" smtClean="0">
                <a:solidFill>
                  <a:schemeClr val="bg1"/>
                </a:solidFill>
              </a:rPr>
              <a:t>                                                                                                                               </a:t>
            </a:r>
            <a:r>
              <a:rPr lang="ar-SA" sz="2000" b="1" dirty="0" smtClean="0">
                <a:solidFill>
                  <a:srgbClr val="FFC000"/>
                </a:solidFill>
              </a:rPr>
              <a:t>الغرفة التجارية الصناعية بابها</a:t>
            </a:r>
            <a:endParaRPr lang="en-US" sz="2000" b="1" dirty="0">
              <a:solidFill>
                <a:srgbClr val="FFC000"/>
              </a:solidFill>
            </a:endParaRPr>
          </a:p>
        </p:txBody>
      </p:sp>
      <p:pic>
        <p:nvPicPr>
          <p:cNvPr id="16" name="Picture 15" descr="C:\Users\MacBook Pro\Desktop\شعار الغرفة الجديد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77" t="19904" r="14075" b="21992"/>
          <a:stretch>
            <a:fillRect/>
          </a:stretch>
        </p:blipFill>
        <p:spPr bwMode="auto">
          <a:xfrm>
            <a:off x="394492" y="161869"/>
            <a:ext cx="821055" cy="856888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3933379" y="5875994"/>
            <a:ext cx="3600400" cy="83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1" tIns="45716" rIns="91431" bIns="45716">
            <a:spAutoFit/>
          </a:bodyPr>
          <a:lstStyle/>
          <a:p>
            <a:pPr algn="ctr" eaLnBrk="1" hangingPunct="1"/>
            <a:r>
              <a:rPr lang="ar-SA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anose="02020603050405020304" pitchFamily="18" charset="-78"/>
                <a:ea typeface="Arial Unicode MS" pitchFamily="34" charset="-122"/>
                <a:cs typeface="Simplified Arabic" panose="02020603050405020304" pitchFamily="18" charset="-78"/>
              </a:rPr>
              <a:t>اعداد</a:t>
            </a:r>
          </a:p>
          <a:p>
            <a:pPr algn="ctr" eaLnBrk="1" hangingPunct="1"/>
            <a:r>
              <a:rPr lang="ar-SA" altLang="zh-CN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anose="02020603050405020304" pitchFamily="18" charset="-78"/>
                <a:ea typeface="Arial Unicode MS" pitchFamily="34" charset="-122"/>
                <a:cs typeface="Simplified Arabic" panose="02020603050405020304" pitchFamily="18" charset="-78"/>
              </a:rPr>
              <a:t>مركز البحوث والدراسات الاقتصادية والمعلومات</a:t>
            </a:r>
          </a:p>
          <a:p>
            <a:pPr algn="ctr" eaLnBrk="1" hangingPunct="1"/>
            <a:r>
              <a:rPr lang="ar-SA" altLang="zh-CN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anose="02020603050405020304" pitchFamily="18" charset="-78"/>
                <a:ea typeface="Arial Unicode MS" pitchFamily="34" charset="-122"/>
                <a:cs typeface="Simplified Arabic" panose="02020603050405020304" pitchFamily="18" charset="-78"/>
              </a:rPr>
              <a:t>قسم المعلومات</a:t>
            </a:r>
            <a:endParaRPr lang="en-US" altLang="zh-CN" sz="1600" b="1" dirty="0">
              <a:solidFill>
                <a:schemeClr val="tx1">
                  <a:lumMod val="50000"/>
                  <a:lumOff val="50000"/>
                </a:schemeClr>
              </a:solidFill>
              <a:latin typeface="Simplified Arabic" panose="02020603050405020304" pitchFamily="18" charset="-78"/>
              <a:ea typeface="Arial Unicode MS" pitchFamily="34" charset="-122"/>
              <a:cs typeface="Simplified Arabic" panose="02020603050405020304" pitchFamily="18" charset="-78"/>
            </a:endParaRPr>
          </a:p>
        </p:txBody>
      </p:sp>
      <p:pic>
        <p:nvPicPr>
          <p:cNvPr id="8" name="irc_mi" descr="Related image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499" y="1187664"/>
            <a:ext cx="1771015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6"/>
          <p:cNvCxnSpPr>
            <a:cxnSpLocks noChangeShapeType="1"/>
          </p:cNvCxnSpPr>
          <p:nvPr/>
        </p:nvCxnSpPr>
        <p:spPr bwMode="auto">
          <a:xfrm>
            <a:off x="0" y="606425"/>
            <a:ext cx="12187238" cy="14288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42"/>
          <p:cNvSpPr txBox="1">
            <a:spLocks noChangeArrowheads="1"/>
          </p:cNvSpPr>
          <p:nvPr/>
        </p:nvSpPr>
        <p:spPr bwMode="auto">
          <a:xfrm>
            <a:off x="4725467" y="359107"/>
            <a:ext cx="2197407" cy="5232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31" tIns="45716" rIns="91431" bIns="45716">
            <a:spAutoFit/>
            <a:sp3d extrusionH="57150">
              <a:bevelT h="25400" prst="softRound"/>
            </a:sp3d>
          </a:bodyPr>
          <a:lstStyle/>
          <a:p>
            <a:pPr algn="ctr" eaLnBrk="1" hangingPunct="1"/>
            <a:r>
              <a:rPr lang="ar-SA" altLang="zh-CN" sz="2800" b="1" dirty="0" smtClean="0">
                <a:solidFill>
                  <a:schemeClr val="bg1"/>
                </a:solidFill>
              </a:rPr>
              <a:t>التعاميم الصادرة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838035" y="186926"/>
            <a:ext cx="2049761" cy="276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1" tIns="45716" rIns="91431" bIns="45716">
            <a:spAutoFit/>
          </a:bodyPr>
          <a:lstStyle/>
          <a:p>
            <a:pPr algn="r" eaLnBrk="1" hangingPunct="1"/>
            <a:r>
              <a:rPr lang="ar-SA" sz="1200" dirty="0">
                <a:solidFill>
                  <a:srgbClr val="006600"/>
                </a:solidFill>
                <a:ea typeface="SimSun"/>
                <a:cs typeface="PT Bold Heading"/>
              </a:rPr>
              <a:t>الغرفة التجارية الصناعية </a:t>
            </a:r>
            <a:r>
              <a:rPr lang="ar-SA" sz="1200" dirty="0" smtClean="0">
                <a:solidFill>
                  <a:srgbClr val="006600"/>
                </a:solidFill>
                <a:ea typeface="SimSun"/>
                <a:cs typeface="PT Bold Heading"/>
              </a:rPr>
              <a:t>بأبها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5" name="Picture 6" descr="C:\Users\MacBook Pro\Desktop\شعار الغرفة الجديد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77" t="19904" r="14075" b="21992"/>
          <a:stretch>
            <a:fillRect/>
          </a:stretch>
        </p:blipFill>
        <p:spPr bwMode="auto">
          <a:xfrm>
            <a:off x="332979" y="20621"/>
            <a:ext cx="504056" cy="5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ounded Rectangle 8"/>
          <p:cNvSpPr/>
          <p:nvPr/>
        </p:nvSpPr>
        <p:spPr bwMode="auto">
          <a:xfrm>
            <a:off x="3645347" y="1219200"/>
            <a:ext cx="8148389" cy="50181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rtl="1"/>
            <a:r>
              <a:rPr lang="ar-SA" sz="2400" b="1" u="sng" dirty="0" smtClean="0">
                <a:solidFill>
                  <a:schemeClr val="accent6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غرفة أبها تعتزم إقامة ورشة عمل حول المقومات</a:t>
            </a:r>
          </a:p>
          <a:p>
            <a:pPr lvl="0" algn="ctr" rtl="1"/>
            <a:r>
              <a:rPr lang="ar-SA" sz="2400" b="1" u="sng" dirty="0" smtClean="0">
                <a:solidFill>
                  <a:schemeClr val="accent6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الاستثمارية بمحافظة </a:t>
            </a:r>
            <a:r>
              <a:rPr lang="ar-SA" sz="2400" b="1" u="sng" dirty="0" err="1" smtClean="0">
                <a:solidFill>
                  <a:schemeClr val="accent6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تنومة</a:t>
            </a:r>
            <a:r>
              <a:rPr lang="ar-SA" sz="2400" b="1" u="sng" dirty="0" smtClean="0">
                <a:solidFill>
                  <a:schemeClr val="accent6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</a:p>
          <a:p>
            <a:pPr lvl="0" algn="ctr" rtl="1"/>
            <a:endParaRPr lang="ar-SA" sz="2400" b="1" dirty="0" smtClean="0">
              <a:solidFill>
                <a:schemeClr val="accent1">
                  <a:lumMod val="5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0" algn="r" rtl="1"/>
            <a:r>
              <a:rPr lang="ar-SA" sz="2400" b="1" dirty="0" smtClean="0">
                <a:solidFill>
                  <a:srgbClr val="008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يسر الغرفة التجارية الصناعية بأبها فرع محافظة </a:t>
            </a:r>
            <a:r>
              <a:rPr lang="ar-SA" sz="2400" b="1" dirty="0" err="1" smtClean="0">
                <a:solidFill>
                  <a:srgbClr val="008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تنومة</a:t>
            </a:r>
            <a:r>
              <a:rPr lang="ar-SA" sz="2400" b="1" dirty="0" smtClean="0">
                <a:solidFill>
                  <a:srgbClr val="008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وبمشاركة المجلس البلدي </a:t>
            </a:r>
            <a:r>
              <a:rPr lang="ar-SA" sz="2400" b="1" dirty="0" err="1" smtClean="0">
                <a:solidFill>
                  <a:srgbClr val="008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بتنومة</a:t>
            </a:r>
            <a:r>
              <a:rPr lang="ar-SA" sz="2400" b="1" dirty="0" smtClean="0">
                <a:solidFill>
                  <a:srgbClr val="008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دعوتكم للمشاركة في ورشة عمل «المقومات الاستثمارية بمحافظة </a:t>
            </a:r>
            <a:r>
              <a:rPr lang="ar-SA" sz="2400" b="1" dirty="0" err="1" smtClean="0">
                <a:solidFill>
                  <a:srgbClr val="008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تنومة</a:t>
            </a:r>
            <a:r>
              <a:rPr lang="ar-SA" sz="2400" b="1" dirty="0" smtClean="0">
                <a:solidFill>
                  <a:srgbClr val="008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» يوم الثلاثاء 13 ربيع الاخر 1441هـ الموافق 10 ديسمبر 2019م </a:t>
            </a:r>
            <a:r>
              <a:rPr lang="ar-SA" sz="2400" b="1" dirty="0" err="1" smtClean="0">
                <a:solidFill>
                  <a:srgbClr val="008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بإستراحة</a:t>
            </a:r>
            <a:r>
              <a:rPr lang="ar-SA" sz="2400" b="1" dirty="0" smtClean="0">
                <a:solidFill>
                  <a:srgbClr val="008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البلدية محافظة </a:t>
            </a:r>
            <a:r>
              <a:rPr lang="ar-SA" sz="2400" b="1" dirty="0" err="1" smtClean="0">
                <a:solidFill>
                  <a:srgbClr val="008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تنومة</a:t>
            </a:r>
            <a:r>
              <a:rPr lang="ar-SA" sz="2400" b="1" dirty="0" smtClean="0">
                <a:solidFill>
                  <a:srgbClr val="008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الساعة 9 صباحا حتى 12 ظهرا .</a:t>
            </a:r>
          </a:p>
          <a:p>
            <a:pPr lvl="0" algn="r" rtl="1"/>
            <a:r>
              <a:rPr lang="ar-SA" sz="2400" b="1" dirty="0" smtClean="0">
                <a:solidFill>
                  <a:srgbClr val="008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الدعوة عامة (رجال ونساء) للاستفسار </a:t>
            </a:r>
          </a:p>
        </p:txBody>
      </p:sp>
      <p:pic>
        <p:nvPicPr>
          <p:cNvPr id="7" name="Picture 7" descr="نتيجة الصورة لـ صور مستندات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06" y="2458767"/>
            <a:ext cx="2381250" cy="23812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119778" y="6453336"/>
            <a:ext cx="3093521" cy="276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1" tIns="45716" rIns="91431" bIns="45716">
            <a:spAutoFit/>
          </a:bodyPr>
          <a:lstStyle/>
          <a:p>
            <a:pPr algn="r" rtl="1" eaLnBrk="1" hangingPunct="1"/>
            <a:r>
              <a:rPr lang="ar-SA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نشرة الجنوب الإلكترونية  </a:t>
            </a:r>
            <a:r>
              <a:rPr lang="en-GB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www.abhacci.org.sa 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64909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90" name="直接连接符 6"/>
          <p:cNvCxnSpPr>
            <a:cxnSpLocks noChangeShapeType="1"/>
          </p:cNvCxnSpPr>
          <p:nvPr/>
        </p:nvCxnSpPr>
        <p:spPr bwMode="auto">
          <a:xfrm>
            <a:off x="0" y="606425"/>
            <a:ext cx="12187238" cy="14288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91" name="TextBox 42"/>
          <p:cNvSpPr txBox="1">
            <a:spLocks noChangeArrowheads="1"/>
          </p:cNvSpPr>
          <p:nvPr/>
        </p:nvSpPr>
        <p:spPr bwMode="auto">
          <a:xfrm>
            <a:off x="4725467" y="359107"/>
            <a:ext cx="2197407" cy="5232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31" tIns="45716" rIns="91431" bIns="45716">
            <a:spAutoFit/>
            <a:sp3d extrusionH="57150">
              <a:bevelT h="25400" prst="softRound"/>
            </a:sp3d>
          </a:bodyPr>
          <a:lstStyle/>
          <a:p>
            <a:pPr algn="ctr" eaLnBrk="1" hangingPunct="1"/>
            <a:r>
              <a:rPr lang="ar-SA" altLang="zh-CN" sz="2800" b="1" dirty="0" smtClean="0">
                <a:solidFill>
                  <a:schemeClr val="bg1"/>
                </a:solidFill>
              </a:rPr>
              <a:t>التعاميم الصادرة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9838035" y="186926"/>
            <a:ext cx="2049761" cy="276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1" tIns="45716" rIns="91431" bIns="45716">
            <a:spAutoFit/>
          </a:bodyPr>
          <a:lstStyle/>
          <a:p>
            <a:pPr algn="r" eaLnBrk="1" hangingPunct="1"/>
            <a:r>
              <a:rPr lang="ar-SA" sz="1200" dirty="0">
                <a:solidFill>
                  <a:srgbClr val="006600"/>
                </a:solidFill>
                <a:ea typeface="SimSun"/>
                <a:cs typeface="PT Bold Heading"/>
              </a:rPr>
              <a:t>الغرفة التجارية الصناعية </a:t>
            </a:r>
            <a:r>
              <a:rPr lang="ar-SA" sz="1200" dirty="0" smtClean="0">
                <a:solidFill>
                  <a:srgbClr val="006600"/>
                </a:solidFill>
                <a:ea typeface="SimSun"/>
                <a:cs typeface="PT Bold Heading"/>
              </a:rPr>
              <a:t>بأبها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7" name="Picture 6" descr="C:\Users\MacBook Pro\Desktop\شعار الغرفة الجديد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77" t="19904" r="14075" b="21992"/>
          <a:stretch>
            <a:fillRect/>
          </a:stretch>
        </p:blipFill>
        <p:spPr bwMode="auto">
          <a:xfrm>
            <a:off x="332979" y="20621"/>
            <a:ext cx="504056" cy="5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ounded Rectangle 8"/>
          <p:cNvSpPr/>
          <p:nvPr/>
        </p:nvSpPr>
        <p:spPr bwMode="auto">
          <a:xfrm>
            <a:off x="3501331" y="1024827"/>
            <a:ext cx="8148389" cy="50181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SA" sz="2400" b="1" u="sng" dirty="0">
                <a:solidFill>
                  <a:srgbClr val="A21506"/>
                </a:solidFill>
              </a:rPr>
              <a:t>وزارة الإسكان تعلن عن جائزة مجلس التعاون</a:t>
            </a:r>
            <a:endParaRPr lang="en-US" sz="2400" dirty="0">
              <a:solidFill>
                <a:srgbClr val="A21506"/>
              </a:solidFill>
            </a:endParaRPr>
          </a:p>
          <a:p>
            <a:pPr algn="ctr" rtl="1"/>
            <a:r>
              <a:rPr lang="ar-SA" sz="2400" b="1" u="sng" dirty="0">
                <a:solidFill>
                  <a:srgbClr val="A21506"/>
                </a:solidFill>
              </a:rPr>
              <a:t> لدول الخليج </a:t>
            </a:r>
            <a:r>
              <a:rPr lang="ar-SA" sz="2400" b="1" u="sng" dirty="0" smtClean="0">
                <a:solidFill>
                  <a:srgbClr val="A21506"/>
                </a:solidFill>
              </a:rPr>
              <a:t>العربي</a:t>
            </a:r>
          </a:p>
          <a:p>
            <a:pPr algn="r" rtl="1"/>
            <a:endParaRPr lang="ar-SA" sz="2400" b="1" dirty="0" smtClean="0">
              <a:solidFill>
                <a:srgbClr val="008000"/>
              </a:solidFill>
            </a:endParaRPr>
          </a:p>
          <a:p>
            <a:pPr algn="r" rtl="1"/>
            <a:r>
              <a:rPr lang="ar-SA" sz="2400" b="1" dirty="0" smtClean="0">
                <a:solidFill>
                  <a:srgbClr val="008000"/>
                </a:solidFill>
              </a:rPr>
              <a:t>تهدي </a:t>
            </a:r>
            <a:r>
              <a:rPr lang="ar-SA" sz="2400" b="1" dirty="0">
                <a:solidFill>
                  <a:srgbClr val="008000"/>
                </a:solidFill>
              </a:rPr>
              <a:t>الغرفة التجارية الصناعية بأبها لكم أجمل تحية ونود إفادتكم بأنه وردنا خطاب مجلس الغرف السعودية رقم (</a:t>
            </a:r>
            <a:r>
              <a:rPr lang="ar-SA" sz="2400" b="1" dirty="0" err="1">
                <a:solidFill>
                  <a:srgbClr val="008000"/>
                </a:solidFill>
              </a:rPr>
              <a:t>ل.و</a:t>
            </a:r>
            <a:r>
              <a:rPr lang="ar-SA" sz="2400" b="1" dirty="0">
                <a:solidFill>
                  <a:srgbClr val="008000"/>
                </a:solidFill>
              </a:rPr>
              <a:t>/ر/781) بتاريخ 4/4/1441هـ المشار فيه إلى خطاب مدير عام الإدارة ا لعامة للتعاون الدولي بوزارة الإسكان المتضمن إعلان جائزة مجلس التعاون لدول الخليج العربية في مجال العمل الاسكاني في دورتها الثالثة للعام (2019م-2020م) بعنوان : «جائزة تخطيط وتصميم المجاورة السكنية»  لمزيد من المعلومات يمكنكم الاطلاع على كامل التفاصيل على الموقع التالي </a:t>
            </a:r>
            <a:endParaRPr lang="en-US" sz="2400" dirty="0">
              <a:solidFill>
                <a:srgbClr val="008000"/>
              </a:solidFill>
            </a:endParaRPr>
          </a:p>
          <a:p>
            <a:pPr algn="r" rtl="1"/>
            <a:r>
              <a:rPr lang="en-US" sz="2400" b="1" dirty="0">
                <a:solidFill>
                  <a:srgbClr val="008000"/>
                </a:solidFill>
              </a:rPr>
              <a:t>www.gcc-sg.or</a:t>
            </a:r>
            <a:endParaRPr lang="en-US" sz="2400" dirty="0">
              <a:solidFill>
                <a:srgbClr val="008000"/>
              </a:solidFill>
            </a:endParaRPr>
          </a:p>
          <a:p>
            <a:pPr algn="r" rtl="1"/>
            <a:r>
              <a:rPr lang="ar-SA" sz="2400" b="1" u="sng" dirty="0" smtClean="0">
                <a:solidFill>
                  <a:srgbClr val="008000"/>
                </a:solidFill>
              </a:rPr>
              <a:t> 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19778" y="6453336"/>
            <a:ext cx="3093521" cy="276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1" tIns="45716" rIns="91431" bIns="45716">
            <a:spAutoFit/>
          </a:bodyPr>
          <a:lstStyle/>
          <a:p>
            <a:pPr algn="r" rtl="1" eaLnBrk="1" hangingPunct="1"/>
            <a:r>
              <a:rPr lang="ar-SA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نشرة الجنوب الإلكترونية  </a:t>
            </a:r>
            <a:r>
              <a:rPr lang="en-GB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www.abhacci.org.sa 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5080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90" name="直接连接符 6"/>
          <p:cNvCxnSpPr>
            <a:cxnSpLocks noChangeShapeType="1"/>
          </p:cNvCxnSpPr>
          <p:nvPr/>
        </p:nvCxnSpPr>
        <p:spPr bwMode="auto">
          <a:xfrm>
            <a:off x="0" y="606425"/>
            <a:ext cx="12187238" cy="14288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91" name="TextBox 42"/>
          <p:cNvSpPr txBox="1">
            <a:spLocks noChangeArrowheads="1"/>
          </p:cNvSpPr>
          <p:nvPr/>
        </p:nvSpPr>
        <p:spPr bwMode="auto">
          <a:xfrm>
            <a:off x="4725467" y="359107"/>
            <a:ext cx="2197407" cy="5232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31" tIns="45716" rIns="91431" bIns="45716">
            <a:spAutoFit/>
            <a:sp3d extrusionH="57150">
              <a:bevelT h="25400" prst="softRound"/>
            </a:sp3d>
          </a:bodyPr>
          <a:lstStyle/>
          <a:p>
            <a:pPr algn="ctr" eaLnBrk="1" hangingPunct="1"/>
            <a:r>
              <a:rPr lang="ar-SA" altLang="zh-CN" sz="2800" b="1" dirty="0" smtClean="0">
                <a:solidFill>
                  <a:schemeClr val="bg1"/>
                </a:solidFill>
              </a:rPr>
              <a:t>التعاميم الصادرة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9838035" y="186926"/>
            <a:ext cx="2049761" cy="276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1" tIns="45716" rIns="91431" bIns="45716">
            <a:spAutoFit/>
          </a:bodyPr>
          <a:lstStyle/>
          <a:p>
            <a:pPr algn="r" eaLnBrk="1" hangingPunct="1"/>
            <a:r>
              <a:rPr lang="ar-SA" sz="1200" dirty="0">
                <a:solidFill>
                  <a:srgbClr val="006600"/>
                </a:solidFill>
                <a:ea typeface="SimSun"/>
                <a:cs typeface="PT Bold Heading"/>
              </a:rPr>
              <a:t>الغرفة التجارية الصناعية </a:t>
            </a:r>
            <a:r>
              <a:rPr lang="ar-SA" sz="1200" dirty="0" smtClean="0">
                <a:solidFill>
                  <a:srgbClr val="006600"/>
                </a:solidFill>
                <a:ea typeface="SimSun"/>
                <a:cs typeface="PT Bold Heading"/>
              </a:rPr>
              <a:t>بأبها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7" name="Picture 6" descr="C:\Users\MacBook Pro\Desktop\شعار الغرفة الجديد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77" t="19904" r="14075" b="21992"/>
          <a:stretch>
            <a:fillRect/>
          </a:stretch>
        </p:blipFill>
        <p:spPr bwMode="auto">
          <a:xfrm>
            <a:off x="332979" y="20621"/>
            <a:ext cx="504056" cy="5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ounded Rectangle 8"/>
          <p:cNvSpPr/>
          <p:nvPr/>
        </p:nvSpPr>
        <p:spPr bwMode="auto">
          <a:xfrm>
            <a:off x="3645347" y="1219200"/>
            <a:ext cx="8148389" cy="50181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SA" sz="2000" b="1" u="sng" dirty="0">
                <a:solidFill>
                  <a:schemeClr val="accent6">
                    <a:lumMod val="50000"/>
                  </a:schemeClr>
                </a:solidFill>
              </a:rPr>
              <a:t>ندوة بعنوان :ممكنات إعادة التنظيم المالي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 rtl="1"/>
            <a:r>
              <a:rPr lang="ar-SA" sz="2000" b="1" u="sng" dirty="0">
                <a:solidFill>
                  <a:schemeClr val="accent6">
                    <a:lumMod val="50000"/>
                  </a:schemeClr>
                </a:solidFill>
              </a:rPr>
              <a:t> في أنظمة الإفلاس </a:t>
            </a:r>
            <a:endParaRPr lang="ar-SA" sz="20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 rtl="1"/>
            <a:endParaRPr lang="en-US" sz="2000" b="1" dirty="0">
              <a:solidFill>
                <a:srgbClr val="008000"/>
              </a:solidFill>
            </a:endParaRPr>
          </a:p>
          <a:p>
            <a:pPr algn="r" rtl="1"/>
            <a:r>
              <a:rPr lang="ar-SA" sz="2000" b="1" dirty="0">
                <a:solidFill>
                  <a:srgbClr val="008000"/>
                </a:solidFill>
              </a:rPr>
              <a:t>تهدي الغرفة التجارية الصناعية بأبها لكم اجمل تحية ونود الإفادة بأنه وردنا خطاب مجلس الغرف السعودية رقم (</a:t>
            </a:r>
            <a:r>
              <a:rPr lang="ar-SA" sz="2000" b="1" dirty="0" err="1">
                <a:solidFill>
                  <a:srgbClr val="008000"/>
                </a:solidFill>
              </a:rPr>
              <a:t>ش.غ</a:t>
            </a:r>
            <a:r>
              <a:rPr lang="ar-SA" sz="2000" b="1" dirty="0">
                <a:solidFill>
                  <a:srgbClr val="008000"/>
                </a:solidFill>
              </a:rPr>
              <a:t>/795) وتاريخ 1441/4/5ه المبني على خطاب لجنة الإفلاس رقم (319/91) وتاريخ 1441/3/29ه المتضمن عقد ندوة بعنوان «ممكنات إعادة التنظيم المالي في منظمة الإفلاس» حيث تهدف الندوة إلى رفع الوعي بإجراءات إعادة التنظيم المالي ، واستعراض نماذج من التطبيقات الإقليمية والدولية ، ومناقشة التحديات  التي تواجه إدارة هذه الإجراءات ، وذلك يوم الخميس 15 ربيع الثاني 1441هـ ، في فندق فيرمونت بمدينة الرياض </a:t>
            </a:r>
            <a:endParaRPr lang="en-US" sz="2000" dirty="0">
              <a:solidFill>
                <a:srgbClr val="008000"/>
              </a:solidFill>
            </a:endParaRPr>
          </a:p>
          <a:p>
            <a:pPr algn="r" rtl="1"/>
            <a:r>
              <a:rPr lang="ar-SA" sz="2000" b="1" dirty="0">
                <a:solidFill>
                  <a:srgbClr val="008000"/>
                </a:solidFill>
              </a:rPr>
              <a:t>ولمزيد من المعلومات يمكنكم زيارة الموقع الالكتروني للجنة الإفلاس :</a:t>
            </a:r>
            <a:endParaRPr lang="en-US" sz="2000" dirty="0">
              <a:solidFill>
                <a:srgbClr val="008000"/>
              </a:solidFill>
            </a:endParaRPr>
          </a:p>
          <a:p>
            <a:pPr algn="r" rtl="1"/>
            <a:r>
              <a:rPr lang="en-US" sz="2000" b="1" dirty="0">
                <a:solidFill>
                  <a:srgbClr val="008000"/>
                </a:solidFill>
              </a:rPr>
              <a:t>www.bankruptcy.gov.sa</a:t>
            </a:r>
            <a:endParaRPr lang="en-US" sz="2000" dirty="0">
              <a:solidFill>
                <a:srgbClr val="008000"/>
              </a:solidFill>
            </a:endParaRPr>
          </a:p>
          <a:p>
            <a:pPr algn="r" rtl="1"/>
            <a:r>
              <a:rPr lang="en-US" sz="2000" dirty="0">
                <a:solidFill>
                  <a:srgbClr val="008000"/>
                </a:solidFill>
              </a:rPr>
              <a:t> </a:t>
            </a:r>
          </a:p>
        </p:txBody>
      </p:sp>
      <p:pic>
        <p:nvPicPr>
          <p:cNvPr id="8" name="Picture 7" descr="نتيجة الصورة لـ صور مستندات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06" y="2458767"/>
            <a:ext cx="2381250" cy="23812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19778" y="6453336"/>
            <a:ext cx="3093521" cy="276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1" tIns="45716" rIns="91431" bIns="45716">
            <a:spAutoFit/>
          </a:bodyPr>
          <a:lstStyle/>
          <a:p>
            <a:pPr algn="r" rtl="1" eaLnBrk="1" hangingPunct="1"/>
            <a:r>
              <a:rPr lang="ar-SA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نشرة الجنوب الإلكترونية  </a:t>
            </a:r>
            <a:r>
              <a:rPr lang="en-GB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www.abhacci.org.sa 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264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90" name="直接连接符 6"/>
          <p:cNvCxnSpPr>
            <a:cxnSpLocks noChangeShapeType="1"/>
          </p:cNvCxnSpPr>
          <p:nvPr/>
        </p:nvCxnSpPr>
        <p:spPr bwMode="auto">
          <a:xfrm>
            <a:off x="0" y="606425"/>
            <a:ext cx="12187238" cy="14288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91" name="TextBox 42"/>
          <p:cNvSpPr txBox="1">
            <a:spLocks noChangeArrowheads="1"/>
          </p:cNvSpPr>
          <p:nvPr/>
        </p:nvSpPr>
        <p:spPr bwMode="auto">
          <a:xfrm>
            <a:off x="2983357" y="359107"/>
            <a:ext cx="3939518" cy="46165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31" tIns="45716" rIns="91431" bIns="45716">
            <a:spAutoFit/>
            <a:sp3d extrusionH="57150">
              <a:bevelT h="25400" prst="softRound"/>
            </a:sp3d>
          </a:bodyPr>
          <a:lstStyle/>
          <a:p>
            <a:pPr algn="ctr" eaLnBrk="1" hangingPunct="1"/>
            <a:r>
              <a:rPr lang="ar-SA" altLang="zh-CN" sz="2400" b="1" dirty="0" smtClean="0">
                <a:solidFill>
                  <a:schemeClr val="bg1"/>
                </a:solidFill>
              </a:rPr>
              <a:t>معارض ومؤتمرات محلية وعالمية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9838035" y="186926"/>
            <a:ext cx="2049761" cy="276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1" tIns="45716" rIns="91431" bIns="45716">
            <a:spAutoFit/>
          </a:bodyPr>
          <a:lstStyle/>
          <a:p>
            <a:pPr algn="r" eaLnBrk="1" hangingPunct="1"/>
            <a:r>
              <a:rPr lang="ar-SA" sz="1200" dirty="0">
                <a:solidFill>
                  <a:srgbClr val="006600"/>
                </a:solidFill>
                <a:ea typeface="SimSun"/>
                <a:cs typeface="PT Bold Heading"/>
              </a:rPr>
              <a:t>الغرفة التجارية الصناعية </a:t>
            </a:r>
            <a:r>
              <a:rPr lang="ar-SA" sz="1200" dirty="0" smtClean="0">
                <a:solidFill>
                  <a:srgbClr val="006600"/>
                </a:solidFill>
                <a:ea typeface="SimSun"/>
                <a:cs typeface="PT Bold Heading"/>
              </a:rPr>
              <a:t>بأبها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7" name="Picture 6" descr="C:\Users\MacBook Pro\Desktop\شعار الغرفة الجديد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77" t="19904" r="14075" b="21992"/>
          <a:stretch>
            <a:fillRect/>
          </a:stretch>
        </p:blipFill>
        <p:spPr bwMode="auto">
          <a:xfrm>
            <a:off x="332979" y="20621"/>
            <a:ext cx="504056" cy="5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ounded Rectangle 8"/>
          <p:cNvSpPr/>
          <p:nvPr/>
        </p:nvSpPr>
        <p:spPr bwMode="auto">
          <a:xfrm>
            <a:off x="3213299" y="1219199"/>
            <a:ext cx="8580437" cy="551112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rtl="1"/>
            <a:endParaRPr lang="en-US" sz="2400" dirty="0"/>
          </a:p>
        </p:txBody>
      </p:sp>
      <p:pic>
        <p:nvPicPr>
          <p:cNvPr id="8" name="Picture 7" descr="نتيجة الصورة لـ صور مستندات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06" y="2458767"/>
            <a:ext cx="2381250" cy="23812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19778" y="6453336"/>
            <a:ext cx="3093521" cy="276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1" tIns="45716" rIns="91431" bIns="45716">
            <a:spAutoFit/>
          </a:bodyPr>
          <a:lstStyle/>
          <a:p>
            <a:pPr algn="r" rtl="1" eaLnBrk="1" hangingPunct="1"/>
            <a:r>
              <a:rPr lang="ar-SA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نشرة الجنوب الإلكترونية  </a:t>
            </a:r>
            <a:r>
              <a:rPr lang="en-GB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www.abhacci.org.sa 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975972"/>
              </p:ext>
            </p:extLst>
          </p:nvPr>
        </p:nvGraphicFramePr>
        <p:xfrm>
          <a:off x="3789363" y="1480805"/>
          <a:ext cx="7446788" cy="385625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93238"/>
                <a:gridCol w="1607332"/>
                <a:gridCol w="1668906"/>
                <a:gridCol w="3077312"/>
              </a:tblGrid>
              <a:tr h="350697"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1" dirty="0" smtClean="0"/>
                        <a:t>الدولة / الجهة المنظمة </a:t>
                      </a:r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 smtClean="0"/>
                        <a:t>الاسم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 smtClean="0"/>
                        <a:t>التاريخ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 smtClean="0"/>
                        <a:t>للتواصل </a:t>
                      </a:r>
                      <a:endParaRPr lang="ar-SA" sz="1600" dirty="0"/>
                    </a:p>
                  </a:txBody>
                  <a:tcPr/>
                </a:tc>
              </a:tr>
              <a:tr h="350697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 smtClean="0"/>
                        <a:t>جمهورية زامبيا </a:t>
                      </a:r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400" b="1" dirty="0" smtClean="0"/>
                        <a:t>المعرض التجاري الدولي تحت شعار «الترويج للقيمة المضافة من أجل النم المستدام»</a:t>
                      </a:r>
                      <a:endParaRPr lang="ar-S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 smtClean="0"/>
                        <a:t>1-7 يوليو 2020م </a:t>
                      </a:r>
                      <a:endParaRPr lang="ar-S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>
                          <a:hlinkClick r:id="rId4"/>
                        </a:rPr>
                        <a:t>http://www.zitf.org.zm</a:t>
                      </a:r>
                      <a:endParaRPr lang="ar-SA" sz="1400" b="1" dirty="0"/>
                    </a:p>
                  </a:txBody>
                  <a:tcPr/>
                </a:tc>
              </a:tr>
              <a:tr h="350697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 smtClean="0"/>
                        <a:t>الجزائر </a:t>
                      </a:r>
                    </a:p>
                    <a:p>
                      <a:pPr algn="r" rtl="1"/>
                      <a:r>
                        <a:rPr lang="ar-SA" sz="1200" b="1" dirty="0" smtClean="0"/>
                        <a:t>الاتحاد العربي لتنمية </a:t>
                      </a:r>
                      <a:r>
                        <a:rPr lang="ar-SA" sz="1200" b="1" dirty="0" err="1" smtClean="0"/>
                        <a:t>الصادارت</a:t>
                      </a:r>
                      <a:r>
                        <a:rPr lang="ar-SA" sz="1200" b="1" baseline="0" dirty="0" smtClean="0"/>
                        <a:t> الصناعية </a:t>
                      </a:r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dirty="0" smtClean="0"/>
                        <a:t>المؤتمر والمعرض الدولي</a:t>
                      </a:r>
                      <a:r>
                        <a:rPr lang="ar-SA" sz="1600" b="1" baseline="0" dirty="0" smtClean="0"/>
                        <a:t> للصناعات الصغيرة والمتوسطة 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dirty="0" smtClean="0"/>
                        <a:t>18-20فيراير2020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التواصل</a:t>
                      </a:r>
                      <a:r>
                        <a:rPr lang="ar-SA" sz="1600" b="1" baseline="0" dirty="0" smtClean="0"/>
                        <a:t> مع مركز المعلومات للحصول على استمارة المشاركة </a:t>
                      </a:r>
                    </a:p>
                    <a:p>
                      <a:pPr algn="ctr" rtl="1"/>
                      <a:r>
                        <a:rPr lang="ar-SA" sz="1600" b="1" baseline="0" dirty="0" smtClean="0"/>
                        <a:t>على </a:t>
                      </a:r>
                      <a:r>
                        <a:rPr lang="ar-SA" sz="1600" b="1" baseline="0" dirty="0" err="1" smtClean="0"/>
                        <a:t>الايميل</a:t>
                      </a:r>
                      <a:r>
                        <a:rPr lang="ar-SA" sz="1600" b="1" baseline="0" dirty="0" smtClean="0"/>
                        <a:t> :</a:t>
                      </a:r>
                      <a:endParaRPr lang="ar-SA" sz="1600" b="1" dirty="0"/>
                    </a:p>
                  </a:txBody>
                  <a:tcPr/>
                </a:tc>
              </a:tr>
              <a:tr h="350697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 smtClean="0"/>
                        <a:t>أثيوبيا</a:t>
                      </a:r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dirty="0" smtClean="0"/>
                        <a:t>معرض القهوة والشاي 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dirty="0" smtClean="0"/>
                        <a:t>6-8 فبراير 2020م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hlinkClick r:id="rId5"/>
                        </a:rPr>
                        <a:t>Netcoftea@telecom.net.et</a:t>
                      </a:r>
                      <a:endParaRPr lang="en-US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ت:2511518088+</a:t>
                      </a:r>
                      <a:endParaRPr lang="ar-SA" sz="1600" b="1" dirty="0"/>
                    </a:p>
                  </a:txBody>
                  <a:tcPr/>
                </a:tc>
              </a:tr>
              <a:tr h="350697">
                <a:tc>
                  <a:txBody>
                    <a:bodyPr/>
                    <a:lstStyle/>
                    <a:p>
                      <a:pPr algn="r"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  <a:tr h="350697">
                <a:tc>
                  <a:txBody>
                    <a:bodyPr/>
                    <a:lstStyle/>
                    <a:p>
                      <a:pPr algn="r"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  <a:tr h="350697">
                <a:tc>
                  <a:txBody>
                    <a:bodyPr/>
                    <a:lstStyle/>
                    <a:p>
                      <a:pPr algn="r"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75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90" name="直接连接符 6"/>
          <p:cNvCxnSpPr>
            <a:cxnSpLocks noChangeShapeType="1"/>
          </p:cNvCxnSpPr>
          <p:nvPr/>
        </p:nvCxnSpPr>
        <p:spPr bwMode="auto">
          <a:xfrm>
            <a:off x="0" y="606425"/>
            <a:ext cx="12187238" cy="14288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91" name="TextBox 42"/>
          <p:cNvSpPr txBox="1">
            <a:spLocks noChangeArrowheads="1"/>
          </p:cNvSpPr>
          <p:nvPr/>
        </p:nvSpPr>
        <p:spPr bwMode="auto">
          <a:xfrm>
            <a:off x="3789363" y="359107"/>
            <a:ext cx="3133511" cy="5232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31" tIns="45716" rIns="91431" bIns="45716">
            <a:spAutoFit/>
            <a:sp3d extrusionH="57150">
              <a:bevelT h="25400" prst="softRound"/>
            </a:sp3d>
          </a:bodyPr>
          <a:lstStyle/>
          <a:p>
            <a:pPr algn="ctr" eaLnBrk="1" hangingPunct="1"/>
            <a:r>
              <a:rPr lang="ar-SA" altLang="zh-CN" sz="2800" b="1" dirty="0" smtClean="0">
                <a:solidFill>
                  <a:schemeClr val="bg1"/>
                </a:solidFill>
              </a:rPr>
              <a:t>فرص استثمارية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9838035" y="186926"/>
            <a:ext cx="2049761" cy="276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1" tIns="45716" rIns="91431" bIns="45716">
            <a:spAutoFit/>
          </a:bodyPr>
          <a:lstStyle/>
          <a:p>
            <a:pPr algn="r" eaLnBrk="1" hangingPunct="1"/>
            <a:r>
              <a:rPr lang="ar-SA" sz="1200" dirty="0">
                <a:solidFill>
                  <a:srgbClr val="006600"/>
                </a:solidFill>
                <a:ea typeface="SimSun"/>
                <a:cs typeface="PT Bold Heading"/>
              </a:rPr>
              <a:t>الغرفة التجارية الصناعية </a:t>
            </a:r>
            <a:r>
              <a:rPr lang="ar-SA" sz="1200" dirty="0" smtClean="0">
                <a:solidFill>
                  <a:srgbClr val="006600"/>
                </a:solidFill>
                <a:ea typeface="SimSun"/>
                <a:cs typeface="PT Bold Heading"/>
              </a:rPr>
              <a:t>بأبها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7" name="Picture 6" descr="C:\Users\MacBook Pro\Desktop\شعار الغرفة الجديد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77" t="19904" r="14075" b="21992"/>
          <a:stretch>
            <a:fillRect/>
          </a:stretch>
        </p:blipFill>
        <p:spPr bwMode="auto">
          <a:xfrm>
            <a:off x="332979" y="20621"/>
            <a:ext cx="504056" cy="5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ounded Rectangle 8"/>
          <p:cNvSpPr/>
          <p:nvPr/>
        </p:nvSpPr>
        <p:spPr bwMode="auto">
          <a:xfrm>
            <a:off x="3645347" y="1219199"/>
            <a:ext cx="8148389" cy="551112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rtl="1"/>
            <a:endParaRPr lang="en-US" sz="2400" dirty="0"/>
          </a:p>
        </p:txBody>
      </p:sp>
      <p:pic>
        <p:nvPicPr>
          <p:cNvPr id="8" name="Picture 7" descr="نتيجة الصورة لـ صور مستندات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06" y="2458767"/>
            <a:ext cx="2381250" cy="23812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19778" y="6453336"/>
            <a:ext cx="3093521" cy="276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1" tIns="45716" rIns="91431" bIns="45716">
            <a:spAutoFit/>
          </a:bodyPr>
          <a:lstStyle/>
          <a:p>
            <a:pPr algn="r" rtl="1" eaLnBrk="1" hangingPunct="1"/>
            <a:r>
              <a:rPr lang="ar-SA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نشرة الجنوب الإلكترونية  </a:t>
            </a:r>
            <a:r>
              <a:rPr lang="en-GB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www.abhacci.org.sa 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214824"/>
              </p:ext>
            </p:extLst>
          </p:nvPr>
        </p:nvGraphicFramePr>
        <p:xfrm>
          <a:off x="4293418" y="1916832"/>
          <a:ext cx="6912768" cy="2656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117331"/>
                <a:gridCol w="1491181"/>
                <a:gridCol w="2304256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اسم الفرصة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البلد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للتواصل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الفرص التجارية بمنطقة </a:t>
                      </a:r>
                      <a:r>
                        <a:rPr lang="ar-SA" dirty="0" err="1" smtClean="0"/>
                        <a:t>مونيك</a:t>
                      </a:r>
                      <a:r>
                        <a:rPr lang="ar-SA" dirty="0" smtClean="0"/>
                        <a:t> </a:t>
                      </a:r>
                    </a:p>
                    <a:p>
                      <a:pPr algn="ctr" rtl="1"/>
                      <a:r>
                        <a:rPr lang="ar-SA" baseline="0" dirty="0" smtClean="0"/>
                        <a:t>ذات الميز النسبية </a:t>
                      </a:r>
                    </a:p>
                    <a:p>
                      <a:pPr algn="ctr" rtl="1"/>
                      <a:r>
                        <a:rPr lang="ar-SA" baseline="0" dirty="0" smtClean="0"/>
                        <a:t>-(</a:t>
                      </a:r>
                      <a:r>
                        <a:rPr lang="en-US" baseline="0" dirty="0" smtClean="0">
                          <a:hlinkClick r:id="rId4"/>
                        </a:rPr>
                        <a:t>www.newmuynakeity.uz</a:t>
                      </a:r>
                      <a:r>
                        <a:rPr lang="ar-SA" baseline="0" dirty="0" smtClean="0"/>
                        <a:t>)</a:t>
                      </a:r>
                    </a:p>
                    <a:p>
                      <a:pPr algn="ctr" rtl="1"/>
                      <a:r>
                        <a:rPr lang="ar-SA" baseline="0" dirty="0" smtClean="0"/>
                        <a:t>-للاطلاع على </a:t>
                      </a:r>
                      <a:r>
                        <a:rPr lang="ar-SA" baseline="0" dirty="0" err="1" smtClean="0"/>
                        <a:t>الكاتلوج</a:t>
                      </a:r>
                      <a:r>
                        <a:rPr lang="ar-SA" baseline="0" dirty="0" smtClean="0"/>
                        <a:t> (</a:t>
                      </a:r>
                      <a:r>
                        <a:rPr lang="en-US" baseline="0" dirty="0" err="1" smtClean="0"/>
                        <a:t>uzkimyosannoat</a:t>
                      </a:r>
                      <a:r>
                        <a:rPr lang="en-US" baseline="0" dirty="0" smtClean="0"/>
                        <a:t>-joint stock company</a:t>
                      </a:r>
                      <a:r>
                        <a:rPr lang="ar-SA" baseline="0" dirty="0" smtClean="0"/>
                        <a:t>)</a:t>
                      </a:r>
                    </a:p>
                    <a:p>
                      <a:pPr algn="ctr" rtl="1"/>
                      <a:endParaRPr lang="ar-SA" baseline="0" dirty="0" smtClean="0"/>
                    </a:p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جمهورية </a:t>
                      </a:r>
                      <a:r>
                        <a:rPr lang="ar-SA" dirty="0" err="1" smtClean="0"/>
                        <a:t>ازبكستان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سفارة</a:t>
                      </a:r>
                      <a:r>
                        <a:rPr lang="ar-SA" baseline="0" dirty="0" smtClean="0"/>
                        <a:t> </a:t>
                      </a:r>
                      <a:r>
                        <a:rPr lang="ar-SA" baseline="0" dirty="0" err="1" smtClean="0"/>
                        <a:t>ازبكستان</a:t>
                      </a:r>
                      <a:r>
                        <a:rPr lang="ar-SA" baseline="0" dirty="0" smtClean="0"/>
                        <a:t> </a:t>
                      </a:r>
                    </a:p>
                    <a:p>
                      <a:pPr algn="ctr" rtl="1"/>
                      <a:r>
                        <a:rPr lang="ar-SA" baseline="0" dirty="0" smtClean="0"/>
                        <a:t>جوال :0540784189</a:t>
                      </a:r>
                    </a:p>
                    <a:p>
                      <a:pPr algn="ctr" rtl="1"/>
                      <a:r>
                        <a:rPr lang="ar-SA" baseline="0" dirty="0" smtClean="0"/>
                        <a:t>ت:0112635223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19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90" name="直接连接符 6"/>
          <p:cNvCxnSpPr>
            <a:cxnSpLocks noChangeShapeType="1"/>
          </p:cNvCxnSpPr>
          <p:nvPr/>
        </p:nvCxnSpPr>
        <p:spPr bwMode="auto">
          <a:xfrm>
            <a:off x="0" y="606425"/>
            <a:ext cx="12187238" cy="14288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91" name="TextBox 42"/>
          <p:cNvSpPr txBox="1">
            <a:spLocks noChangeArrowheads="1"/>
          </p:cNvSpPr>
          <p:nvPr/>
        </p:nvSpPr>
        <p:spPr bwMode="auto">
          <a:xfrm>
            <a:off x="3645347" y="364646"/>
            <a:ext cx="4392488" cy="5232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31" tIns="45716" rIns="91431" bIns="45716">
            <a:spAutoFit/>
            <a:sp3d extrusionH="57150">
              <a:bevelT h="25400" prst="softRound"/>
            </a:sp3d>
          </a:bodyPr>
          <a:lstStyle/>
          <a:p>
            <a:pPr algn="ctr" eaLnBrk="1" hangingPunct="1"/>
            <a:r>
              <a:rPr lang="ar-SA" altLang="zh-CN" sz="2800" b="1" dirty="0" smtClean="0">
                <a:solidFill>
                  <a:schemeClr val="bg1"/>
                </a:solidFill>
              </a:rPr>
              <a:t>اسعار المعادن والعملات الرئيسية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9838035" y="186926"/>
            <a:ext cx="2049761" cy="276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1" tIns="45716" rIns="91431" bIns="45716">
            <a:spAutoFit/>
          </a:bodyPr>
          <a:lstStyle/>
          <a:p>
            <a:pPr algn="r" eaLnBrk="1" hangingPunct="1"/>
            <a:r>
              <a:rPr lang="ar-SA" sz="1200" dirty="0">
                <a:solidFill>
                  <a:srgbClr val="006600"/>
                </a:solidFill>
                <a:ea typeface="SimSun"/>
                <a:cs typeface="PT Bold Heading"/>
              </a:rPr>
              <a:t>الغرفة التجارية الصناعية </a:t>
            </a:r>
            <a:r>
              <a:rPr lang="ar-SA" sz="1200" dirty="0" smtClean="0">
                <a:solidFill>
                  <a:srgbClr val="006600"/>
                </a:solidFill>
                <a:ea typeface="SimSun"/>
                <a:cs typeface="PT Bold Heading"/>
              </a:rPr>
              <a:t>بأبها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7" name="Picture 6" descr="C:\Users\MacBook Pro\Desktop\شعار الغرفة الجديد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77" t="19904" r="14075" b="21992"/>
          <a:stretch>
            <a:fillRect/>
          </a:stretch>
        </p:blipFill>
        <p:spPr bwMode="auto">
          <a:xfrm>
            <a:off x="332979" y="20621"/>
            <a:ext cx="504056" cy="5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19778" y="6453336"/>
            <a:ext cx="3093521" cy="276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1" tIns="45716" rIns="91431" bIns="45716">
            <a:spAutoFit/>
          </a:bodyPr>
          <a:lstStyle/>
          <a:p>
            <a:pPr algn="r" rtl="1" eaLnBrk="1" hangingPunct="1"/>
            <a:r>
              <a:rPr lang="ar-SA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نشرة الجنوب الإلكترونية  </a:t>
            </a:r>
            <a:r>
              <a:rPr lang="en-GB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www.abhacci.org.sa 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13" name="irc_mi" descr="Related image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07" y="1916832"/>
            <a:ext cx="2530110" cy="1584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rc_mi" descr="Image result for ‫صور العملات مقابل الريال السعودي‬‎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73" y="3933056"/>
            <a:ext cx="2557144" cy="157295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967291"/>
              </p:ext>
            </p:extLst>
          </p:nvPr>
        </p:nvGraphicFramePr>
        <p:xfrm>
          <a:off x="8641050" y="1762138"/>
          <a:ext cx="2644457" cy="118313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08120"/>
                <a:gridCol w="1836337"/>
              </a:tblGrid>
              <a:tr h="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العيار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19/04/2018</a:t>
                      </a:r>
                      <a:endParaRPr lang="en-US" sz="1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24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176.01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22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161.34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154.01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132.01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14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102.67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8325867" y="1412776"/>
            <a:ext cx="2880360" cy="2444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1400" b="1" dirty="0">
                <a:solidFill>
                  <a:schemeClr val="accent1"/>
                </a:solidFill>
                <a:effectLst/>
                <a:ea typeface="Calibri"/>
                <a:cs typeface="Simplified Arabic"/>
              </a:rPr>
              <a:t>أسعار الذهب الأسبوعية بالريال </a:t>
            </a:r>
            <a:r>
              <a:rPr lang="ar-SA" sz="1400" b="1" dirty="0" smtClean="0">
                <a:solidFill>
                  <a:schemeClr val="accent1"/>
                </a:solidFill>
                <a:effectLst/>
                <a:ea typeface="Calibri"/>
                <a:cs typeface="Simplified Arabic"/>
              </a:rPr>
              <a:t>السعودي</a:t>
            </a:r>
            <a:endParaRPr lang="en-US" sz="1100" dirty="0">
              <a:solidFill>
                <a:schemeClr val="accent1"/>
              </a:solidFill>
              <a:effectLst/>
              <a:ea typeface="Calibri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88368" y="1412776"/>
            <a:ext cx="3306445" cy="2444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1400" b="1" dirty="0">
                <a:solidFill>
                  <a:srgbClr val="4F81BD"/>
                </a:solidFill>
                <a:effectLst/>
                <a:ea typeface="Calibri"/>
                <a:cs typeface="Simplified Arabic"/>
              </a:rPr>
              <a:t>أسعار صرف العملات الأسبوعية مقابل الريال </a:t>
            </a:r>
            <a:r>
              <a:rPr lang="ar-SA" sz="1400" b="1" dirty="0" smtClean="0">
                <a:solidFill>
                  <a:srgbClr val="4F81BD"/>
                </a:solidFill>
                <a:effectLst/>
                <a:ea typeface="Calibri"/>
                <a:cs typeface="Simplified Arabic"/>
              </a:rPr>
              <a:t>السعودي</a:t>
            </a:r>
            <a:endParaRPr lang="en-US" sz="1100" dirty="0">
              <a:effectLst/>
              <a:ea typeface="Calibri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36493" y="3140968"/>
            <a:ext cx="1913310" cy="1860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1000" b="1" dirty="0">
                <a:solidFill>
                  <a:srgbClr val="4F81BD"/>
                </a:solidFill>
                <a:effectLst/>
                <a:ea typeface="Calibri"/>
                <a:cs typeface="Simplified Arabic"/>
              </a:rPr>
              <a:t>المصدر: مؤسسة النقد العربي </a:t>
            </a:r>
            <a:r>
              <a:rPr lang="ar-SA" sz="1000" b="1" dirty="0" smtClean="0">
                <a:solidFill>
                  <a:srgbClr val="4F81BD"/>
                </a:solidFill>
                <a:effectLst/>
                <a:ea typeface="Calibri"/>
                <a:cs typeface="Simplified Arabic"/>
              </a:rPr>
              <a:t>السعودي</a:t>
            </a:r>
            <a:endParaRPr lang="en-US" sz="1100" dirty="0">
              <a:effectLst/>
              <a:ea typeface="Calibri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757915" y="3128898"/>
            <a:ext cx="2890520" cy="1560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1000" b="1" dirty="0">
                <a:solidFill>
                  <a:schemeClr val="accent1"/>
                </a:solidFill>
                <a:effectLst/>
                <a:ea typeface="Calibri"/>
                <a:cs typeface="Simplified Arabic"/>
              </a:rPr>
              <a:t>المصدر:</a:t>
            </a:r>
            <a:r>
              <a:rPr lang="en-US" sz="1000" u="sng" dirty="0">
                <a:solidFill>
                  <a:srgbClr val="0000FF"/>
                </a:solidFill>
                <a:effectLst/>
                <a:latin typeface="Simplified Arabic"/>
                <a:ea typeface="Calibri"/>
                <a:cs typeface="Arial"/>
                <a:hlinkClick r:id="rId7"/>
              </a:rPr>
              <a:t>http://</a:t>
            </a:r>
            <a:r>
              <a:rPr lang="en-US" sz="1000" u="sng" dirty="0" smtClean="0">
                <a:solidFill>
                  <a:srgbClr val="0000FF"/>
                </a:solidFill>
                <a:effectLst/>
                <a:latin typeface="Simplified Arabic"/>
                <a:ea typeface="Calibri"/>
                <a:cs typeface="Arial"/>
                <a:hlinkClick r:id="rId7"/>
              </a:rPr>
              <a:t>saudi-arabia.gold-price-today.com</a:t>
            </a:r>
            <a:r>
              <a:rPr lang="en-US" sz="1100" dirty="0">
                <a:effectLst/>
                <a:ea typeface="Calibri"/>
                <a:cs typeface="Arial"/>
              </a:rPr>
              <a:t> </a:t>
            </a:r>
          </a:p>
        </p:txBody>
      </p:sp>
      <p:sp>
        <p:nvSpPr>
          <p:cNvPr id="32" name="Rectangle 31"/>
          <p:cNvSpPr/>
          <p:nvPr/>
        </p:nvSpPr>
        <p:spPr>
          <a:xfrm>
            <a:off x="8333726" y="4881098"/>
            <a:ext cx="2728445" cy="2760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100" dirty="0">
              <a:solidFill>
                <a:schemeClr val="accent1"/>
              </a:solidFill>
              <a:effectLst/>
              <a:ea typeface="Calibri"/>
              <a:cs typeface="Arial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173739" y="5979249"/>
            <a:ext cx="1146237" cy="1860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100" dirty="0">
              <a:effectLst/>
              <a:ea typeface="Calibri"/>
              <a:cs typeface="Arial"/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989187"/>
              </p:ext>
            </p:extLst>
          </p:nvPr>
        </p:nvGraphicFramePr>
        <p:xfrm>
          <a:off x="3716599" y="1807088"/>
          <a:ext cx="4033204" cy="118853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310184"/>
                <a:gridCol w="2723020"/>
              </a:tblGrid>
              <a:tr h="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 smtClean="0">
                          <a:effectLst/>
                        </a:rPr>
                        <a:t>العملة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28/11/2019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 smtClean="0">
                          <a:effectLst/>
                        </a:rPr>
                        <a:t>د. أمريكي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3.7500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 smtClean="0">
                          <a:effectLst/>
                        </a:rPr>
                        <a:t>يورو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4.1248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 smtClean="0">
                          <a:effectLst/>
                        </a:rPr>
                        <a:t>ج. استرليني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4.8480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046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 smtClean="0">
                          <a:effectLst/>
                        </a:rPr>
                        <a:t>ين ياباني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0.0343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 smtClean="0">
                          <a:effectLst/>
                        </a:rPr>
                        <a:t>يوان صيني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0.5332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8" name="Down Arrow 37"/>
          <p:cNvSpPr/>
          <p:nvPr/>
        </p:nvSpPr>
        <p:spPr bwMode="auto">
          <a:xfrm>
            <a:off x="5373539" y="3356992"/>
            <a:ext cx="2160241" cy="2376264"/>
          </a:xfrm>
          <a:prstGeom prst="down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1400" b="1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1400" b="1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2000" b="1" dirty="0" smtClean="0">
              <a:solidFill>
                <a:schemeClr val="bg1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2000" b="1" dirty="0">
              <a:solidFill>
                <a:schemeClr val="bg1"/>
              </a:solidFill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1400" b="1" dirty="0">
                <a:ea typeface="Calibri"/>
                <a:cs typeface="Arial"/>
              </a:rPr>
              <a:t>  </a:t>
            </a:r>
            <a:endParaRPr lang="ar-SA" sz="1400" b="1" dirty="0"/>
          </a:p>
        </p:txBody>
      </p:sp>
      <p:sp>
        <p:nvSpPr>
          <p:cNvPr id="47" name="Down Arrow 46"/>
          <p:cNvSpPr/>
          <p:nvPr/>
        </p:nvSpPr>
        <p:spPr bwMode="auto">
          <a:xfrm>
            <a:off x="4005386" y="3356992"/>
            <a:ext cx="2160241" cy="2376264"/>
          </a:xfrm>
          <a:prstGeom prst="down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1400" b="1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1400" b="1" dirty="0"/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69.39</a:t>
            </a:r>
            <a:endParaRPr lang="ar-SA" sz="1400" b="1" dirty="0" smtClean="0">
              <a:solidFill>
                <a:schemeClr val="bg1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2000" b="1" dirty="0" smtClean="0">
              <a:solidFill>
                <a:schemeClr val="bg1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2000" b="1" dirty="0" smtClean="0">
              <a:solidFill>
                <a:schemeClr val="bg1"/>
              </a:solidFill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 smtClean="0">
                <a:solidFill>
                  <a:schemeClr val="bg1"/>
                </a:solidFill>
                <a:ea typeface="Calibri"/>
                <a:cs typeface="Arial"/>
              </a:rPr>
              <a:t>3.6%</a:t>
            </a:r>
            <a:endParaRPr lang="ar-SA" sz="1400" b="1" dirty="0" smtClean="0">
              <a:solidFill>
                <a:schemeClr val="bg1"/>
              </a:solidFill>
              <a:ea typeface="Calibri"/>
              <a:cs typeface="Arial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66.96</a:t>
            </a:r>
            <a:endParaRPr lang="ar-SA" sz="1400" b="1" dirty="0">
              <a:solidFill>
                <a:schemeClr val="bg1"/>
              </a:solidFill>
            </a:endParaRPr>
          </a:p>
          <a:p>
            <a:pPr algn="ctr"/>
            <a:endParaRPr lang="ar-SA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57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extBox 5"/>
          <p:cNvSpPr txBox="1">
            <a:spLocks noChangeArrowheads="1"/>
          </p:cNvSpPr>
          <p:nvPr/>
        </p:nvSpPr>
        <p:spPr bwMode="auto">
          <a:xfrm>
            <a:off x="3933379" y="2492896"/>
            <a:ext cx="4170052" cy="200054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31" tIns="45716" rIns="91431" bIns="45716">
            <a:spAutoFit/>
          </a:bodyPr>
          <a:lstStyle/>
          <a:p>
            <a:pPr algn="ctr" eaLnBrk="1" hangingPunct="1"/>
            <a:r>
              <a:rPr lang="ar-SA" altLang="zh-CN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مع تحيات مركز المعلومات</a:t>
            </a:r>
          </a:p>
          <a:p>
            <a:pPr algn="ctr" eaLnBrk="1" hangingPunct="1"/>
            <a:r>
              <a:rPr lang="ar-SA" altLang="zh-C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هاتف: 072271818 </a:t>
            </a:r>
          </a:p>
          <a:p>
            <a:pPr algn="ctr" eaLnBrk="1" hangingPunct="1"/>
            <a:r>
              <a:rPr lang="ar-SA" altLang="zh-C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فاكس: 072271818</a:t>
            </a:r>
          </a:p>
          <a:p>
            <a:pPr algn="ctr" eaLnBrk="1" hangingPunct="1"/>
            <a:r>
              <a:rPr lang="en-GB" altLang="zh-C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infocenter@abhacci.org.sa</a:t>
            </a:r>
          </a:p>
          <a:p>
            <a:pPr algn="ctr" eaLnBrk="1" hangingPunct="1"/>
            <a:r>
              <a:rPr lang="en-GB" altLang="zh-C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www.abhacci.org.sa</a:t>
            </a:r>
            <a:endParaRPr lang="ar-SA" altLang="zh-CN" sz="24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C:\Users\MacBook Pro\Desktop\شعار الغرفة الجديد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77" t="19904" r="14075" b="21992"/>
          <a:stretch>
            <a:fillRect/>
          </a:stretch>
        </p:blipFill>
        <p:spPr bwMode="auto">
          <a:xfrm>
            <a:off x="5458216" y="476672"/>
            <a:ext cx="936104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40901" y="5589240"/>
            <a:ext cx="1555007" cy="7776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lnDef>
  </a:objectDefaults>
  <a:extraClrSchemeLst>
    <a:extraClrScheme>
      <a:clrScheme name="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1_Office 主题​​">
  <a:themeElements>
    <a:clrScheme name="11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1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lnDef>
  </a:objectDefaults>
  <a:extraClrSchemeLst>
    <a:extraClrScheme>
      <a:clrScheme name="11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主题​​">
  <a:themeElements>
    <a:clrScheme name="1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lnDef>
  </a:objectDefaults>
  <a:extraClrSchemeLst>
    <a:extraClrScheme>
      <a:clrScheme name="1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主题​​">
  <a:themeElements>
    <a:clrScheme name="2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lnDef>
  </a:objectDefaults>
  <a:extraClrSchemeLst>
    <a:extraClrScheme>
      <a:clrScheme name="2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主题​​">
  <a:themeElements>
    <a:clrScheme name="3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lnDef>
  </a:objectDefaults>
  <a:extraClrSchemeLst>
    <a:extraClrScheme>
      <a:clrScheme name="3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ffice 主题​​">
  <a:themeElements>
    <a:clrScheme name="4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4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lnDef>
  </a:objectDefaults>
  <a:extraClrSchemeLst>
    <a:extraClrScheme>
      <a:clrScheme name="4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Office 主题​​">
  <a:themeElements>
    <a:clrScheme name="7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7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lnDef>
  </a:objectDefaults>
  <a:extraClrSchemeLst>
    <a:extraClrScheme>
      <a:clrScheme name="7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Office 主题​​">
  <a:themeElements>
    <a:clrScheme name="8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8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lnDef>
  </a:objectDefaults>
  <a:extraClrSchemeLst>
    <a:extraClrScheme>
      <a:clrScheme name="8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9_Office 主题​​">
  <a:themeElements>
    <a:clrScheme name="9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9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lnDef>
  </a:objectDefaults>
  <a:extraClrSchemeLst>
    <a:extraClrScheme>
      <a:clrScheme name="9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0_Office 主题​​">
  <a:themeElements>
    <a:clrScheme name="10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0_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lnDef>
  </a:objectDefaults>
  <a:extraClrSchemeLst>
    <a:extraClrScheme>
      <a:clrScheme name="10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18060</TotalTime>
  <Pages>0</Pages>
  <Words>523</Words>
  <Characters>0</Characters>
  <Application>Microsoft Office PowerPoint</Application>
  <DocSecurity>0</DocSecurity>
  <PresentationFormat>مخصص</PresentationFormat>
  <Lines>0</Lines>
  <Paragraphs>119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10</vt:i4>
      </vt:variant>
      <vt:variant>
        <vt:lpstr>عناوين الشرائح</vt:lpstr>
      </vt:variant>
      <vt:variant>
        <vt:i4>8</vt:i4>
      </vt:variant>
    </vt:vector>
  </HeadingPairs>
  <TitlesOfParts>
    <vt:vector size="25" baseType="lpstr">
      <vt:lpstr>Arial Unicode MS</vt:lpstr>
      <vt:lpstr>SimSun</vt:lpstr>
      <vt:lpstr>SimSun</vt:lpstr>
      <vt:lpstr>Arial</vt:lpstr>
      <vt:lpstr>Calibri</vt:lpstr>
      <vt:lpstr>PT Bold Heading</vt:lpstr>
      <vt:lpstr>Simplified Arabic</vt:lpstr>
      <vt:lpstr>Office 主题​​</vt:lpstr>
      <vt:lpstr>1_Office 主题​​</vt:lpstr>
      <vt:lpstr>2_Office 主题​​</vt:lpstr>
      <vt:lpstr>3_Office 主题​​</vt:lpstr>
      <vt:lpstr>4_Office 主题​​</vt:lpstr>
      <vt:lpstr>7_Office 主题​​</vt:lpstr>
      <vt:lpstr>8_Office 主题​​</vt:lpstr>
      <vt:lpstr>9_Office 主题​​</vt:lpstr>
      <vt:lpstr>10_Office 主题​​</vt:lpstr>
      <vt:lpstr>11_Office 主题​​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M. Alsharawy - ABHA CCI</dc:title>
  <dc:creator>wangqiang</dc:creator>
  <cp:lastModifiedBy>احمد مفرح</cp:lastModifiedBy>
  <cp:revision>1204</cp:revision>
  <cp:lastPrinted>2019-12-03T07:31:47Z</cp:lastPrinted>
  <dcterms:created xsi:type="dcterms:W3CDTF">2012-07-11T08:43:10Z</dcterms:created>
  <dcterms:modified xsi:type="dcterms:W3CDTF">2019-12-05T05:22:02Z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2052-8.1.0.3483</vt:lpwstr>
  </property>
</Properties>
</file>